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60" r:id="rId2"/>
    <p:sldId id="258" r:id="rId3"/>
    <p:sldId id="271" r:id="rId4"/>
    <p:sldId id="267" r:id="rId5"/>
    <p:sldId id="261" r:id="rId6"/>
    <p:sldId id="274"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9"/>
    <p:restoredTop sz="86482"/>
  </p:normalViewPr>
  <p:slideViewPr>
    <p:cSldViewPr snapToGrid="0" snapToObjects="1">
      <p:cViewPr varScale="1">
        <p:scale>
          <a:sx n="167" d="100"/>
          <a:sy n="167" d="100"/>
        </p:scale>
        <p:origin x="1400" y="1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FE082-7C36-FB4F-8849-8F13D900EF39}" type="datetimeFigureOut">
              <a:rPr lang="en-US" smtClean="0"/>
              <a:t>1/31/20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1F459D-B635-8448-8D80-CF9F33C440FE}" type="slidenum">
              <a:rPr lang="en-US" smtClean="0"/>
              <a:t>‹#›</a:t>
            </a:fld>
            <a:endParaRPr lang="en-US" dirty="0"/>
          </a:p>
        </p:txBody>
      </p:sp>
    </p:spTree>
    <p:extLst>
      <p:ext uri="{BB962C8B-B14F-4D97-AF65-F5344CB8AC3E}">
        <p14:creationId xmlns:p14="http://schemas.microsoft.com/office/powerpoint/2010/main" val="27870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4efc53a841_0_1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g4efc53a841_0_1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638" name="Google Shape;638;g4efc53a841_0_1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dirty="0"/>
          </a:p>
        </p:txBody>
      </p:sp>
    </p:spTree>
    <p:extLst>
      <p:ext uri="{BB962C8B-B14F-4D97-AF65-F5344CB8AC3E}">
        <p14:creationId xmlns:p14="http://schemas.microsoft.com/office/powerpoint/2010/main" val="1473609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72ddca7ab_2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72ddca7ab_2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g472ddca7ab_2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dirty="0"/>
          </a:p>
        </p:txBody>
      </p:sp>
    </p:spTree>
    <p:extLst>
      <p:ext uri="{BB962C8B-B14F-4D97-AF65-F5344CB8AC3E}">
        <p14:creationId xmlns:p14="http://schemas.microsoft.com/office/powerpoint/2010/main" val="805633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72ddca7ab_2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72ddca7ab_2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g472ddca7ab_2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dirty="0"/>
          </a:p>
        </p:txBody>
      </p:sp>
    </p:spTree>
    <p:extLst>
      <p:ext uri="{BB962C8B-B14F-4D97-AF65-F5344CB8AC3E}">
        <p14:creationId xmlns:p14="http://schemas.microsoft.com/office/powerpoint/2010/main" val="152925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0" name="Google Shape;14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1926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72ddca7ab_2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72ddca7ab_2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0" name="Google Shape;150;g472ddca7ab_2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dirty="0"/>
          </a:p>
        </p:txBody>
      </p:sp>
    </p:spTree>
    <p:extLst>
      <p:ext uri="{BB962C8B-B14F-4D97-AF65-F5344CB8AC3E}">
        <p14:creationId xmlns:p14="http://schemas.microsoft.com/office/powerpoint/2010/main" val="351762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0" name="Google Shape;14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1871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Jan 2020</a:t>
            </a:r>
          </a:p>
        </p:txBody>
      </p:sp>
      <p:sp>
        <p:nvSpPr>
          <p:cNvPr id="5" name="Footer Placeholder 4"/>
          <p:cNvSpPr>
            <a:spLocks noGrp="1"/>
          </p:cNvSpPr>
          <p:nvPr>
            <p:ph type="ftr" sz="quarter" idx="11"/>
          </p:nvPr>
        </p:nvSpPr>
        <p:spPr>
          <a:xfrm>
            <a:off x="5429250" y="6356350"/>
            <a:ext cx="3086100" cy="365125"/>
          </a:xfrm>
        </p:spPr>
        <p:txBody>
          <a:bodyPr/>
          <a:lstStyle/>
          <a:p>
            <a:r>
              <a:rPr lang="en-US" dirty="0"/>
              <a:t>TCGen Inc.</a:t>
            </a:r>
          </a:p>
        </p:txBody>
      </p:sp>
    </p:spTree>
    <p:extLst>
      <p:ext uri="{BB962C8B-B14F-4D97-AF65-F5344CB8AC3E}">
        <p14:creationId xmlns:p14="http://schemas.microsoft.com/office/powerpoint/2010/main" val="22633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Jan 2020</a:t>
            </a:r>
          </a:p>
        </p:txBody>
      </p:sp>
      <p:sp>
        <p:nvSpPr>
          <p:cNvPr id="5" name="Footer Placeholder 4"/>
          <p:cNvSpPr>
            <a:spLocks noGrp="1"/>
          </p:cNvSpPr>
          <p:nvPr>
            <p:ph type="ftr" sz="quarter" idx="11"/>
          </p:nvPr>
        </p:nvSpPr>
        <p:spPr/>
        <p:txBody>
          <a:bodyPr/>
          <a:lstStyle/>
          <a:p>
            <a:r>
              <a:rPr lang="en-US" dirty="0"/>
              <a:t>TCGen Inc.</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0685AD9-368E-7A48-8D1D-64FA5E30E3E9}" type="slidenum">
              <a:rPr lang="en-US" smtClean="0"/>
              <a:t>‹#›</a:t>
            </a:fld>
            <a:endParaRPr lang="en-US" dirty="0"/>
          </a:p>
        </p:txBody>
      </p:sp>
    </p:spTree>
    <p:extLst>
      <p:ext uri="{BB962C8B-B14F-4D97-AF65-F5344CB8AC3E}">
        <p14:creationId xmlns:p14="http://schemas.microsoft.com/office/powerpoint/2010/main" val="333312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Jan 2020</a:t>
            </a:r>
          </a:p>
        </p:txBody>
      </p:sp>
      <p:sp>
        <p:nvSpPr>
          <p:cNvPr id="5" name="Footer Placeholder 4"/>
          <p:cNvSpPr>
            <a:spLocks noGrp="1"/>
          </p:cNvSpPr>
          <p:nvPr>
            <p:ph type="ftr" sz="quarter" idx="11"/>
          </p:nvPr>
        </p:nvSpPr>
        <p:spPr/>
        <p:txBody>
          <a:bodyPr/>
          <a:lstStyle/>
          <a:p>
            <a:r>
              <a:rPr lang="en-US" dirty="0"/>
              <a:t>TCGen Inc.</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0685AD9-368E-7A48-8D1D-64FA5E30E3E9}" type="slidenum">
              <a:rPr lang="en-US" smtClean="0"/>
              <a:t>‹#›</a:t>
            </a:fld>
            <a:endParaRPr lang="en-US" dirty="0"/>
          </a:p>
        </p:txBody>
      </p:sp>
    </p:spTree>
    <p:extLst>
      <p:ext uri="{BB962C8B-B14F-4D97-AF65-F5344CB8AC3E}">
        <p14:creationId xmlns:p14="http://schemas.microsoft.com/office/powerpoint/2010/main" val="3889991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w/ Subtitle  ">
  <p:cSld name="Title w/ Subtitle  ">
    <p:spTree>
      <p:nvGrpSpPr>
        <p:cNvPr id="1" name="Shape 21"/>
        <p:cNvGrpSpPr/>
        <p:nvPr/>
      </p:nvGrpSpPr>
      <p:grpSpPr>
        <a:xfrm>
          <a:off x="0" y="0"/>
          <a:ext cx="0" cy="0"/>
          <a:chOff x="0" y="0"/>
          <a:chExt cx="0" cy="0"/>
        </a:xfrm>
      </p:grpSpPr>
      <p:sp>
        <p:nvSpPr>
          <p:cNvPr id="22" name="Google Shape;22;p3"/>
          <p:cNvSpPr txBox="1">
            <a:spLocks noGrp="1"/>
          </p:cNvSpPr>
          <p:nvPr>
            <p:ph type="sldNum" idx="12"/>
          </p:nvPr>
        </p:nvSpPr>
        <p:spPr>
          <a:xfrm>
            <a:off x="8462963" y="6464365"/>
            <a:ext cx="199350" cy="201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600" b="0" i="0" u="none" strike="noStrike" cap="none">
                <a:solidFill>
                  <a:schemeClr val="dk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800"/>
              <a:buFont typeface="Arial"/>
              <a:buNone/>
              <a:defRPr sz="600" b="0" i="0" u="none" strike="noStrike" cap="none">
                <a:solidFill>
                  <a:schemeClr val="dk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800"/>
              <a:buFont typeface="Arial"/>
              <a:buNone/>
              <a:defRPr sz="600" b="0" i="0" u="none" strike="noStrike" cap="none">
                <a:solidFill>
                  <a:schemeClr val="dk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800"/>
              <a:buFont typeface="Arial"/>
              <a:buNone/>
              <a:defRPr sz="600" b="0" i="0" u="none" strike="noStrike" cap="none">
                <a:solidFill>
                  <a:schemeClr val="dk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800"/>
              <a:buFont typeface="Arial"/>
              <a:buNone/>
              <a:defRPr sz="600" b="0" i="0" u="none" strike="noStrike" cap="none">
                <a:solidFill>
                  <a:schemeClr val="dk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800"/>
              <a:buFont typeface="Arial"/>
              <a:buNone/>
              <a:defRPr sz="600" b="0" i="0" u="none" strike="noStrike" cap="none">
                <a:solidFill>
                  <a:schemeClr val="dk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800"/>
              <a:buFont typeface="Arial"/>
              <a:buNone/>
              <a:defRPr sz="600" b="0" i="0" u="none" strike="noStrike" cap="none">
                <a:solidFill>
                  <a:schemeClr val="dk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800"/>
              <a:buFont typeface="Arial"/>
              <a:buNone/>
              <a:defRPr sz="600" b="0" i="0" u="none" strike="noStrike" cap="none">
                <a:solidFill>
                  <a:schemeClr val="dk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800"/>
              <a:buFont typeface="Arial"/>
              <a:buNone/>
              <a:defRPr sz="600" b="0" i="0" u="none" strike="noStrike" cap="none">
                <a:solidFill>
                  <a:schemeClr val="dk1"/>
                </a:solidFill>
                <a:latin typeface="Open Sans"/>
                <a:ea typeface="Open Sans"/>
                <a:cs typeface="Open Sans"/>
                <a:sym typeface="Open Sans"/>
              </a:defRPr>
            </a:lvl9pPr>
          </a:lstStyle>
          <a:p>
            <a:fld id="{00000000-1234-1234-1234-123412341234}" type="slidenum">
              <a:rPr lang="en-US" smtClean="0"/>
              <a:pPr/>
              <a:t>‹#›</a:t>
            </a:fld>
            <a:endParaRPr lang="en-US" dirty="0"/>
          </a:p>
        </p:txBody>
      </p:sp>
      <p:sp>
        <p:nvSpPr>
          <p:cNvPr id="23" name="Google Shape;23;p3"/>
          <p:cNvSpPr txBox="1"/>
          <p:nvPr/>
        </p:nvSpPr>
        <p:spPr>
          <a:xfrm>
            <a:off x="7662029" y="6466568"/>
            <a:ext cx="839925" cy="201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800"/>
              <a:buFont typeface="Arial"/>
              <a:buNone/>
            </a:pPr>
            <a:r>
              <a:rPr lang="en-US" sz="600" b="0" i="0" u="none" strike="noStrike" cap="none" dirty="0">
                <a:solidFill>
                  <a:schemeClr val="dk1"/>
                </a:solidFill>
                <a:latin typeface="Open Sans"/>
                <a:ea typeface="Open Sans"/>
                <a:cs typeface="Open Sans"/>
                <a:sym typeface="Open Sans"/>
              </a:rPr>
              <a:t>Mozilla Confidential </a:t>
            </a:r>
            <a:endParaRPr sz="1050" b="0" i="0" u="none" strike="noStrike" cap="none" dirty="0">
              <a:solidFill>
                <a:srgbClr val="000000"/>
              </a:solidFill>
              <a:latin typeface="Arial"/>
              <a:ea typeface="Arial"/>
              <a:cs typeface="Arial"/>
              <a:sym typeface="Arial"/>
            </a:endParaRPr>
          </a:p>
        </p:txBody>
      </p:sp>
      <p:sp>
        <p:nvSpPr>
          <p:cNvPr id="24" name="Google Shape;24;p3"/>
          <p:cNvSpPr txBox="1">
            <a:spLocks noGrp="1"/>
          </p:cNvSpPr>
          <p:nvPr>
            <p:ph type="subTitle" idx="1"/>
          </p:nvPr>
        </p:nvSpPr>
        <p:spPr>
          <a:xfrm>
            <a:off x="388856" y="6464175"/>
            <a:ext cx="5726700" cy="252300"/>
          </a:xfrm>
          <a:prstGeom prst="rect">
            <a:avLst/>
          </a:prstGeom>
          <a:noFill/>
          <a:ln>
            <a:noFill/>
          </a:ln>
        </p:spPr>
        <p:txBody>
          <a:bodyPr spcFirstLastPara="1" wrap="square" lIns="91425" tIns="91425" rIns="91425" bIns="91425" anchor="ctr" anchorCtr="0"/>
          <a:lstStyle>
            <a:lvl1pPr marR="0" lvl="0" algn="l">
              <a:lnSpc>
                <a:spcPct val="100000"/>
              </a:lnSpc>
              <a:spcBef>
                <a:spcPts val="450"/>
              </a:spcBef>
              <a:spcAft>
                <a:spcPts val="0"/>
              </a:spcAft>
              <a:buClr>
                <a:srgbClr val="646363"/>
              </a:buClr>
              <a:buSzPts val="800"/>
              <a:buFont typeface="Open Sans"/>
              <a:buNone/>
              <a:defRPr sz="600" i="0" u="none" strike="noStrike" cap="none">
                <a:solidFill>
                  <a:srgbClr val="646363"/>
                </a:solidFill>
              </a:defRPr>
            </a:lvl1pPr>
            <a:lvl2pPr marR="0" lvl="1" algn="ctr">
              <a:lnSpc>
                <a:spcPct val="100000"/>
              </a:lnSpc>
              <a:spcBef>
                <a:spcPts val="450"/>
              </a:spcBef>
              <a:spcAft>
                <a:spcPts val="0"/>
              </a:spcAft>
              <a:buClr>
                <a:srgbClr val="000000"/>
              </a:buClr>
              <a:buSzPts val="800"/>
              <a:buFont typeface="Arial"/>
              <a:buNone/>
              <a:defRPr sz="600" b="0" i="0" u="none" strike="noStrike" cap="none">
                <a:solidFill>
                  <a:srgbClr val="000000"/>
                </a:solidFill>
                <a:latin typeface="Open Sans"/>
                <a:ea typeface="Open Sans"/>
                <a:cs typeface="Open Sans"/>
                <a:sym typeface="Open Sans"/>
              </a:defRPr>
            </a:lvl2pPr>
            <a:lvl3pPr marR="0" lvl="2" algn="ctr">
              <a:lnSpc>
                <a:spcPct val="100000"/>
              </a:lnSpc>
              <a:spcBef>
                <a:spcPts val="450"/>
              </a:spcBef>
              <a:spcAft>
                <a:spcPts val="0"/>
              </a:spcAft>
              <a:buClr>
                <a:srgbClr val="000000"/>
              </a:buClr>
              <a:buSzPts val="800"/>
              <a:buFont typeface="Arial"/>
              <a:buNone/>
              <a:defRPr sz="600" b="0" i="0" u="none" strike="noStrike" cap="none">
                <a:solidFill>
                  <a:srgbClr val="000000"/>
                </a:solidFill>
                <a:latin typeface="Open Sans"/>
                <a:ea typeface="Open Sans"/>
                <a:cs typeface="Open Sans"/>
                <a:sym typeface="Open Sans"/>
              </a:defRPr>
            </a:lvl3pPr>
            <a:lvl4pPr marR="0" lvl="3" algn="ctr">
              <a:lnSpc>
                <a:spcPct val="100000"/>
              </a:lnSpc>
              <a:spcBef>
                <a:spcPts val="375"/>
              </a:spcBef>
              <a:spcAft>
                <a:spcPts val="0"/>
              </a:spcAft>
              <a:buClr>
                <a:srgbClr val="000000"/>
              </a:buClr>
              <a:buSzPts val="800"/>
              <a:buFont typeface="Open Sans"/>
              <a:buNone/>
              <a:defRPr sz="600" b="0" i="0" u="none" strike="noStrike" cap="none">
                <a:solidFill>
                  <a:srgbClr val="000000"/>
                </a:solidFill>
                <a:latin typeface="Open Sans"/>
                <a:ea typeface="Open Sans"/>
                <a:cs typeface="Open Sans"/>
                <a:sym typeface="Open Sans"/>
              </a:defRPr>
            </a:lvl4pPr>
            <a:lvl5pPr marR="0" lvl="4" algn="ctr">
              <a:lnSpc>
                <a:spcPct val="100000"/>
              </a:lnSpc>
              <a:spcBef>
                <a:spcPts val="600"/>
              </a:spcBef>
              <a:spcAft>
                <a:spcPts val="0"/>
              </a:spcAft>
              <a:buClr>
                <a:srgbClr val="000000"/>
              </a:buClr>
              <a:buSzPts val="800"/>
              <a:buFont typeface="Zilla Slab"/>
              <a:buNone/>
              <a:defRPr sz="600" b="0" i="0" u="none" strike="noStrike" cap="none">
                <a:solidFill>
                  <a:srgbClr val="000000"/>
                </a:solidFill>
                <a:latin typeface="Open Sans"/>
                <a:ea typeface="Open Sans"/>
                <a:cs typeface="Open Sans"/>
                <a:sym typeface="Open Sans"/>
              </a:defRPr>
            </a:lvl5pPr>
            <a:lvl6pPr marR="0" lvl="5" algn="ctr">
              <a:lnSpc>
                <a:spcPct val="100000"/>
              </a:lnSpc>
              <a:spcBef>
                <a:spcPts val="225"/>
              </a:spcBef>
              <a:spcAft>
                <a:spcPts val="0"/>
              </a:spcAft>
              <a:buClr>
                <a:srgbClr val="000000"/>
              </a:buClr>
              <a:buSzPts val="800"/>
              <a:buFont typeface="Open Sans"/>
              <a:buNone/>
              <a:defRPr sz="600" b="0" i="0" u="none" strike="noStrike" cap="none">
                <a:solidFill>
                  <a:srgbClr val="000000"/>
                </a:solidFill>
                <a:latin typeface="Open Sans"/>
                <a:ea typeface="Open Sans"/>
                <a:cs typeface="Open Sans"/>
                <a:sym typeface="Open Sans"/>
              </a:defRPr>
            </a:lvl6pPr>
            <a:lvl7pPr marR="0" lvl="6" algn="ctr">
              <a:lnSpc>
                <a:spcPct val="100000"/>
              </a:lnSpc>
              <a:spcBef>
                <a:spcPts val="225"/>
              </a:spcBef>
              <a:spcAft>
                <a:spcPts val="0"/>
              </a:spcAft>
              <a:buClr>
                <a:srgbClr val="000000"/>
              </a:buClr>
              <a:buSzPts val="800"/>
              <a:buFont typeface="Open Sans"/>
              <a:buNone/>
              <a:defRPr sz="600" b="0" i="0" u="none" strike="noStrike" cap="none">
                <a:solidFill>
                  <a:srgbClr val="000000"/>
                </a:solidFill>
                <a:latin typeface="Open Sans"/>
                <a:ea typeface="Open Sans"/>
                <a:cs typeface="Open Sans"/>
                <a:sym typeface="Open Sans"/>
              </a:defRPr>
            </a:lvl7pPr>
            <a:lvl8pPr marR="0" lvl="7" algn="ctr">
              <a:lnSpc>
                <a:spcPct val="100000"/>
              </a:lnSpc>
              <a:spcBef>
                <a:spcPts val="225"/>
              </a:spcBef>
              <a:spcAft>
                <a:spcPts val="0"/>
              </a:spcAft>
              <a:buClr>
                <a:srgbClr val="000000"/>
              </a:buClr>
              <a:buSzPts val="800"/>
              <a:buFont typeface="Open Sans"/>
              <a:buNone/>
              <a:defRPr sz="600" b="0" i="0" u="none" strike="noStrike" cap="none">
                <a:solidFill>
                  <a:srgbClr val="000000"/>
                </a:solidFill>
                <a:latin typeface="Open Sans"/>
                <a:ea typeface="Open Sans"/>
                <a:cs typeface="Open Sans"/>
                <a:sym typeface="Open Sans"/>
              </a:defRPr>
            </a:lvl8pPr>
            <a:lvl9pPr marR="0" lvl="8" algn="ctr">
              <a:lnSpc>
                <a:spcPct val="100000"/>
              </a:lnSpc>
              <a:spcBef>
                <a:spcPts val="225"/>
              </a:spcBef>
              <a:spcAft>
                <a:spcPts val="225"/>
              </a:spcAft>
              <a:buClr>
                <a:srgbClr val="000000"/>
              </a:buClr>
              <a:buSzPts val="800"/>
              <a:buFont typeface="Open Sans"/>
              <a:buNone/>
              <a:defRPr sz="600" b="0" i="0" u="none" strike="noStrike" cap="none">
                <a:solidFill>
                  <a:srgbClr val="000000"/>
                </a:solidFill>
                <a:latin typeface="Open Sans Light"/>
                <a:ea typeface="Open Sans Light"/>
                <a:cs typeface="Open Sans Light"/>
                <a:sym typeface="Open Sans Light"/>
              </a:defRPr>
            </a:lvl9pPr>
          </a:lstStyle>
          <a:p>
            <a:endParaRPr/>
          </a:p>
        </p:txBody>
      </p:sp>
      <p:sp>
        <p:nvSpPr>
          <p:cNvPr id="25" name="Google Shape;25;p3"/>
          <p:cNvSpPr txBox="1">
            <a:spLocks noGrp="1"/>
          </p:cNvSpPr>
          <p:nvPr>
            <p:ph type="title"/>
          </p:nvPr>
        </p:nvSpPr>
        <p:spPr>
          <a:xfrm>
            <a:off x="388856" y="365125"/>
            <a:ext cx="8201475" cy="595200"/>
          </a:xfrm>
          <a:prstGeom prst="rect">
            <a:avLst/>
          </a:prstGeom>
          <a:noFill/>
          <a:ln>
            <a:noFill/>
          </a:ln>
        </p:spPr>
        <p:txBody>
          <a:bodyPr spcFirstLastPara="1" wrap="square" lIns="91425" tIns="91425" rIns="91425" bIns="91425" anchor="t" anchorCtr="0"/>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ubTitle" idx="2"/>
          </p:nvPr>
        </p:nvSpPr>
        <p:spPr>
          <a:xfrm>
            <a:off x="388856" y="854250"/>
            <a:ext cx="8201475" cy="459600"/>
          </a:xfrm>
          <a:prstGeom prst="rect">
            <a:avLst/>
          </a:prstGeom>
          <a:noFill/>
          <a:ln>
            <a:noFill/>
          </a:ln>
        </p:spPr>
        <p:txBody>
          <a:bodyPr spcFirstLastPara="1" wrap="square" lIns="91425" tIns="91425" rIns="91425" bIns="91425" anchor="t" anchorCtr="0"/>
          <a:lstStyle>
            <a:lvl1pPr marR="0" lvl="0" algn="l">
              <a:lnSpc>
                <a:spcPct val="100000"/>
              </a:lnSpc>
              <a:spcBef>
                <a:spcPts val="450"/>
              </a:spcBef>
              <a:spcAft>
                <a:spcPts val="0"/>
              </a:spcAft>
              <a:buClr>
                <a:srgbClr val="000000"/>
              </a:buClr>
              <a:buSzPts val="1800"/>
              <a:buFont typeface="Open Sans"/>
              <a:buNone/>
              <a:defRPr sz="1350" i="0" u="none" strike="noStrike" cap="none">
                <a:solidFill>
                  <a:srgbClr val="000000"/>
                </a:solidFill>
              </a:defRPr>
            </a:lvl1pPr>
            <a:lvl2pPr marR="0" lvl="1" algn="ctr">
              <a:lnSpc>
                <a:spcPct val="100000"/>
              </a:lnSpc>
              <a:spcBef>
                <a:spcPts val="450"/>
              </a:spcBef>
              <a:spcAft>
                <a:spcPts val="0"/>
              </a:spcAft>
              <a:buClr>
                <a:srgbClr val="000000"/>
              </a:buClr>
              <a:buSzPts val="1800"/>
              <a:buFont typeface="Arial"/>
              <a:buNone/>
              <a:defRPr b="0" i="0" u="none" strike="noStrike" cap="none">
                <a:solidFill>
                  <a:srgbClr val="000000"/>
                </a:solidFill>
                <a:latin typeface="Open Sans"/>
                <a:ea typeface="Open Sans"/>
                <a:cs typeface="Open Sans"/>
                <a:sym typeface="Open Sans"/>
              </a:defRPr>
            </a:lvl2pPr>
            <a:lvl3pPr marR="0" lvl="2" algn="ctr">
              <a:lnSpc>
                <a:spcPct val="100000"/>
              </a:lnSpc>
              <a:spcBef>
                <a:spcPts val="450"/>
              </a:spcBef>
              <a:spcAft>
                <a:spcPts val="0"/>
              </a:spcAft>
              <a:buClr>
                <a:srgbClr val="000000"/>
              </a:buClr>
              <a:buSzPts val="1800"/>
              <a:buFont typeface="Arial"/>
              <a:buNone/>
              <a:defRPr sz="1350" b="0" i="0" u="none" strike="noStrike" cap="none">
                <a:solidFill>
                  <a:srgbClr val="000000"/>
                </a:solidFill>
                <a:latin typeface="Open Sans"/>
                <a:ea typeface="Open Sans"/>
                <a:cs typeface="Open Sans"/>
                <a:sym typeface="Open Sans"/>
              </a:defRPr>
            </a:lvl3pPr>
            <a:lvl4pPr marR="0" lvl="3" algn="ctr">
              <a:lnSpc>
                <a:spcPct val="100000"/>
              </a:lnSpc>
              <a:spcBef>
                <a:spcPts val="375"/>
              </a:spcBef>
              <a:spcAft>
                <a:spcPts val="0"/>
              </a:spcAft>
              <a:buClr>
                <a:srgbClr val="000000"/>
              </a:buClr>
              <a:buSzPts val="1800"/>
              <a:buFont typeface="Open Sans"/>
              <a:buNone/>
              <a:defRPr sz="1350" b="0" i="0" u="none" strike="noStrike" cap="none">
                <a:solidFill>
                  <a:srgbClr val="000000"/>
                </a:solidFill>
                <a:latin typeface="Open Sans"/>
                <a:ea typeface="Open Sans"/>
                <a:cs typeface="Open Sans"/>
                <a:sym typeface="Open Sans"/>
              </a:defRPr>
            </a:lvl4pPr>
            <a:lvl5pPr marR="0" lvl="4" algn="ctr">
              <a:lnSpc>
                <a:spcPct val="100000"/>
              </a:lnSpc>
              <a:spcBef>
                <a:spcPts val="600"/>
              </a:spcBef>
              <a:spcAft>
                <a:spcPts val="0"/>
              </a:spcAft>
              <a:buClr>
                <a:srgbClr val="000000"/>
              </a:buClr>
              <a:buSzPts val="1800"/>
              <a:buFont typeface="Zilla Slab"/>
              <a:buNone/>
              <a:defRPr sz="1350" b="0" i="0" u="none" strike="noStrike" cap="none">
                <a:solidFill>
                  <a:srgbClr val="000000"/>
                </a:solidFill>
                <a:latin typeface="Open Sans"/>
                <a:ea typeface="Open Sans"/>
                <a:cs typeface="Open Sans"/>
                <a:sym typeface="Open Sans"/>
              </a:defRPr>
            </a:lvl5pPr>
            <a:lvl6pPr marR="0" lvl="5" algn="ctr">
              <a:lnSpc>
                <a:spcPct val="100000"/>
              </a:lnSpc>
              <a:spcBef>
                <a:spcPts val="225"/>
              </a:spcBef>
              <a:spcAft>
                <a:spcPts val="0"/>
              </a:spcAft>
              <a:buClr>
                <a:srgbClr val="000000"/>
              </a:buClr>
              <a:buSzPts val="1800"/>
              <a:buFont typeface="Open Sans"/>
              <a:buNone/>
              <a:defRPr sz="1350" b="0" i="0" u="none" strike="noStrike" cap="none">
                <a:solidFill>
                  <a:srgbClr val="000000"/>
                </a:solidFill>
                <a:latin typeface="Open Sans"/>
                <a:ea typeface="Open Sans"/>
                <a:cs typeface="Open Sans"/>
                <a:sym typeface="Open Sans"/>
              </a:defRPr>
            </a:lvl6pPr>
            <a:lvl7pPr marR="0" lvl="6" algn="ctr">
              <a:lnSpc>
                <a:spcPct val="100000"/>
              </a:lnSpc>
              <a:spcBef>
                <a:spcPts val="225"/>
              </a:spcBef>
              <a:spcAft>
                <a:spcPts val="0"/>
              </a:spcAft>
              <a:buClr>
                <a:srgbClr val="000000"/>
              </a:buClr>
              <a:buSzPts val="1800"/>
              <a:buFont typeface="Open Sans"/>
              <a:buNone/>
              <a:defRPr sz="1350" b="0" i="0" u="none" strike="noStrike" cap="none">
                <a:solidFill>
                  <a:srgbClr val="000000"/>
                </a:solidFill>
                <a:latin typeface="Open Sans"/>
                <a:ea typeface="Open Sans"/>
                <a:cs typeface="Open Sans"/>
                <a:sym typeface="Open Sans"/>
              </a:defRPr>
            </a:lvl7pPr>
            <a:lvl8pPr marR="0" lvl="7" algn="ctr">
              <a:lnSpc>
                <a:spcPct val="100000"/>
              </a:lnSpc>
              <a:spcBef>
                <a:spcPts val="225"/>
              </a:spcBef>
              <a:spcAft>
                <a:spcPts val="0"/>
              </a:spcAft>
              <a:buClr>
                <a:srgbClr val="000000"/>
              </a:buClr>
              <a:buSzPts val="1800"/>
              <a:buFont typeface="Open Sans"/>
              <a:buNone/>
              <a:defRPr sz="1350" b="0" i="0" u="none" strike="noStrike" cap="none">
                <a:solidFill>
                  <a:srgbClr val="000000"/>
                </a:solidFill>
                <a:latin typeface="Open Sans"/>
                <a:ea typeface="Open Sans"/>
                <a:cs typeface="Open Sans"/>
                <a:sym typeface="Open Sans"/>
              </a:defRPr>
            </a:lvl8pPr>
            <a:lvl9pPr marR="0" lvl="8" algn="ctr">
              <a:lnSpc>
                <a:spcPct val="100000"/>
              </a:lnSpc>
              <a:spcBef>
                <a:spcPts val="225"/>
              </a:spcBef>
              <a:spcAft>
                <a:spcPts val="225"/>
              </a:spcAft>
              <a:buClr>
                <a:srgbClr val="000000"/>
              </a:buClr>
              <a:buSzPts val="1800"/>
              <a:buFont typeface="Open Sans"/>
              <a:buNone/>
              <a:defRPr sz="1350" b="0" i="0" u="none" strike="noStrike" cap="none">
                <a:solidFill>
                  <a:srgbClr val="000000"/>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2245224815"/>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C7AF88FB-888D-014C-AD09-DC1054DDF42F}"/>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CD0B0DDB-7521-3C4F-830B-2C188ED80B94}"/>
              </a:ext>
            </a:extLst>
          </p:cNvPr>
          <p:cNvSpPr>
            <a:spLocks noGrp="1"/>
          </p:cNvSpPr>
          <p:nvPr>
            <p:ph type="dt" sz="half" idx="10"/>
          </p:nvPr>
        </p:nvSpPr>
        <p:spPr/>
        <p:txBody>
          <a:bodyPr/>
          <a:lstStyle/>
          <a:p>
            <a:r>
              <a:rPr lang="en-US" dirty="0"/>
              <a:t>Jan 2020</a:t>
            </a:r>
          </a:p>
        </p:txBody>
      </p:sp>
      <p:sp>
        <p:nvSpPr>
          <p:cNvPr id="9" name="Footer Placeholder 8">
            <a:extLst>
              <a:ext uri="{FF2B5EF4-FFF2-40B4-BE49-F238E27FC236}">
                <a16:creationId xmlns:a16="http://schemas.microsoft.com/office/drawing/2014/main" id="{ECAAA8EE-6BD1-4B45-8EEC-0AD2CD272B13}"/>
              </a:ext>
            </a:extLst>
          </p:cNvPr>
          <p:cNvSpPr>
            <a:spLocks noGrp="1"/>
          </p:cNvSpPr>
          <p:nvPr>
            <p:ph type="ftr" sz="quarter" idx="11"/>
          </p:nvPr>
        </p:nvSpPr>
        <p:spPr>
          <a:xfrm>
            <a:off x="5429250" y="6356351"/>
            <a:ext cx="3086100" cy="365125"/>
          </a:xfrm>
        </p:spPr>
        <p:txBody>
          <a:bodyPr/>
          <a:lstStyle/>
          <a:p>
            <a:r>
              <a:rPr lang="en-US" dirty="0"/>
              <a:t>TCGen Inc.</a:t>
            </a:r>
          </a:p>
        </p:txBody>
      </p:sp>
    </p:spTree>
    <p:extLst>
      <p:ext uri="{BB962C8B-B14F-4D97-AF65-F5344CB8AC3E}">
        <p14:creationId xmlns:p14="http://schemas.microsoft.com/office/powerpoint/2010/main" val="2411483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Jan 2020</a:t>
            </a:r>
          </a:p>
        </p:txBody>
      </p:sp>
      <p:sp>
        <p:nvSpPr>
          <p:cNvPr id="5" name="Footer Placeholder 4"/>
          <p:cNvSpPr>
            <a:spLocks noGrp="1"/>
          </p:cNvSpPr>
          <p:nvPr>
            <p:ph type="ftr" sz="quarter" idx="11"/>
          </p:nvPr>
        </p:nvSpPr>
        <p:spPr/>
        <p:txBody>
          <a:bodyPr/>
          <a:lstStyle/>
          <a:p>
            <a:r>
              <a:rPr lang="en-US" dirty="0"/>
              <a:t>TCGen Inc.</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0685AD9-368E-7A48-8D1D-64FA5E30E3E9}" type="slidenum">
              <a:rPr lang="en-US" smtClean="0"/>
              <a:t>‹#›</a:t>
            </a:fld>
            <a:endParaRPr lang="en-US" dirty="0"/>
          </a:p>
        </p:txBody>
      </p:sp>
    </p:spTree>
    <p:extLst>
      <p:ext uri="{BB962C8B-B14F-4D97-AF65-F5344CB8AC3E}">
        <p14:creationId xmlns:p14="http://schemas.microsoft.com/office/powerpoint/2010/main" val="3638731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Jan 2020</a:t>
            </a:r>
          </a:p>
        </p:txBody>
      </p:sp>
      <p:sp>
        <p:nvSpPr>
          <p:cNvPr id="6" name="Footer Placeholder 5"/>
          <p:cNvSpPr>
            <a:spLocks noGrp="1"/>
          </p:cNvSpPr>
          <p:nvPr>
            <p:ph type="ftr" sz="quarter" idx="11"/>
          </p:nvPr>
        </p:nvSpPr>
        <p:spPr/>
        <p:txBody>
          <a:bodyPr/>
          <a:lstStyle/>
          <a:p>
            <a:r>
              <a:rPr lang="en-US" dirty="0"/>
              <a:t>TCGen Inc.</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0685AD9-368E-7A48-8D1D-64FA5E30E3E9}" type="slidenum">
              <a:rPr lang="en-US" smtClean="0"/>
              <a:t>‹#›</a:t>
            </a:fld>
            <a:endParaRPr lang="en-US" dirty="0"/>
          </a:p>
        </p:txBody>
      </p:sp>
    </p:spTree>
    <p:extLst>
      <p:ext uri="{BB962C8B-B14F-4D97-AF65-F5344CB8AC3E}">
        <p14:creationId xmlns:p14="http://schemas.microsoft.com/office/powerpoint/2010/main" val="4094160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Jan 2020</a:t>
            </a:r>
          </a:p>
        </p:txBody>
      </p:sp>
      <p:sp>
        <p:nvSpPr>
          <p:cNvPr id="8" name="Footer Placeholder 7"/>
          <p:cNvSpPr>
            <a:spLocks noGrp="1"/>
          </p:cNvSpPr>
          <p:nvPr>
            <p:ph type="ftr" sz="quarter" idx="11"/>
          </p:nvPr>
        </p:nvSpPr>
        <p:spPr/>
        <p:txBody>
          <a:bodyPr/>
          <a:lstStyle/>
          <a:p>
            <a:r>
              <a:rPr lang="en-US" dirty="0"/>
              <a:t>TCGen Inc.</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80685AD9-368E-7A48-8D1D-64FA5E30E3E9}" type="slidenum">
              <a:rPr lang="en-US" smtClean="0"/>
              <a:t>‹#›</a:t>
            </a:fld>
            <a:endParaRPr lang="en-US" dirty="0"/>
          </a:p>
        </p:txBody>
      </p:sp>
    </p:spTree>
    <p:extLst>
      <p:ext uri="{BB962C8B-B14F-4D97-AF65-F5344CB8AC3E}">
        <p14:creationId xmlns:p14="http://schemas.microsoft.com/office/powerpoint/2010/main" val="3455088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Jan 2020</a:t>
            </a:r>
          </a:p>
        </p:txBody>
      </p:sp>
      <p:sp>
        <p:nvSpPr>
          <p:cNvPr id="4" name="Footer Placeholder 3"/>
          <p:cNvSpPr>
            <a:spLocks noGrp="1"/>
          </p:cNvSpPr>
          <p:nvPr>
            <p:ph type="ftr" sz="quarter" idx="11"/>
          </p:nvPr>
        </p:nvSpPr>
        <p:spPr/>
        <p:txBody>
          <a:bodyPr/>
          <a:lstStyle/>
          <a:p>
            <a:r>
              <a:rPr lang="en-US" dirty="0"/>
              <a:t>TCGen Inc.</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80685AD9-368E-7A48-8D1D-64FA5E30E3E9}" type="slidenum">
              <a:rPr lang="en-US" smtClean="0"/>
              <a:t>‹#›</a:t>
            </a:fld>
            <a:endParaRPr lang="en-US" dirty="0"/>
          </a:p>
        </p:txBody>
      </p:sp>
    </p:spTree>
    <p:extLst>
      <p:ext uri="{BB962C8B-B14F-4D97-AF65-F5344CB8AC3E}">
        <p14:creationId xmlns:p14="http://schemas.microsoft.com/office/powerpoint/2010/main" val="1602106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Jan 2020</a:t>
            </a:r>
          </a:p>
        </p:txBody>
      </p:sp>
      <p:sp>
        <p:nvSpPr>
          <p:cNvPr id="3" name="Footer Placeholder 2"/>
          <p:cNvSpPr>
            <a:spLocks noGrp="1"/>
          </p:cNvSpPr>
          <p:nvPr>
            <p:ph type="ftr" sz="quarter" idx="11"/>
          </p:nvPr>
        </p:nvSpPr>
        <p:spPr/>
        <p:txBody>
          <a:bodyPr/>
          <a:lstStyle/>
          <a:p>
            <a:r>
              <a:rPr lang="en-US" dirty="0"/>
              <a:t>TCGen Inc.</a:t>
            </a: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80685AD9-368E-7A48-8D1D-64FA5E30E3E9}" type="slidenum">
              <a:rPr lang="en-US" smtClean="0"/>
              <a:t>‹#›</a:t>
            </a:fld>
            <a:endParaRPr lang="en-US" dirty="0"/>
          </a:p>
        </p:txBody>
      </p:sp>
    </p:spTree>
    <p:extLst>
      <p:ext uri="{BB962C8B-B14F-4D97-AF65-F5344CB8AC3E}">
        <p14:creationId xmlns:p14="http://schemas.microsoft.com/office/powerpoint/2010/main" val="55184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Jan 2020</a:t>
            </a:r>
          </a:p>
        </p:txBody>
      </p:sp>
      <p:sp>
        <p:nvSpPr>
          <p:cNvPr id="6" name="Footer Placeholder 5"/>
          <p:cNvSpPr>
            <a:spLocks noGrp="1"/>
          </p:cNvSpPr>
          <p:nvPr>
            <p:ph type="ftr" sz="quarter" idx="11"/>
          </p:nvPr>
        </p:nvSpPr>
        <p:spPr/>
        <p:txBody>
          <a:bodyPr/>
          <a:lstStyle/>
          <a:p>
            <a:r>
              <a:rPr lang="en-US" dirty="0"/>
              <a:t>TCGen Inc.</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0685AD9-368E-7A48-8D1D-64FA5E30E3E9}" type="slidenum">
              <a:rPr lang="en-US" smtClean="0"/>
              <a:t>‹#›</a:t>
            </a:fld>
            <a:endParaRPr lang="en-US" dirty="0"/>
          </a:p>
        </p:txBody>
      </p:sp>
    </p:spTree>
    <p:extLst>
      <p:ext uri="{BB962C8B-B14F-4D97-AF65-F5344CB8AC3E}">
        <p14:creationId xmlns:p14="http://schemas.microsoft.com/office/powerpoint/2010/main" val="1686325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Jan 2020</a:t>
            </a:r>
          </a:p>
        </p:txBody>
      </p:sp>
      <p:sp>
        <p:nvSpPr>
          <p:cNvPr id="6" name="Footer Placeholder 5"/>
          <p:cNvSpPr>
            <a:spLocks noGrp="1"/>
          </p:cNvSpPr>
          <p:nvPr>
            <p:ph type="ftr" sz="quarter" idx="11"/>
          </p:nvPr>
        </p:nvSpPr>
        <p:spPr/>
        <p:txBody>
          <a:bodyPr/>
          <a:lstStyle/>
          <a:p>
            <a:r>
              <a:rPr lang="en-US" dirty="0"/>
              <a:t>TCGen Inc.</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0685AD9-368E-7A48-8D1D-64FA5E30E3E9}" type="slidenum">
              <a:rPr lang="en-US" smtClean="0"/>
              <a:t>‹#›</a:t>
            </a:fld>
            <a:endParaRPr lang="en-US" dirty="0"/>
          </a:p>
        </p:txBody>
      </p:sp>
    </p:spTree>
    <p:extLst>
      <p:ext uri="{BB962C8B-B14F-4D97-AF65-F5344CB8AC3E}">
        <p14:creationId xmlns:p14="http://schemas.microsoft.com/office/powerpoint/2010/main" val="2920050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Jan 2020</a:t>
            </a:r>
          </a:p>
        </p:txBody>
      </p:sp>
      <p:sp>
        <p:nvSpPr>
          <p:cNvPr id="5" name="Footer Placeholder 4"/>
          <p:cNvSpPr>
            <a:spLocks noGrp="1"/>
          </p:cNvSpPr>
          <p:nvPr>
            <p:ph type="ftr" sz="quarter" idx="3"/>
          </p:nvPr>
        </p:nvSpPr>
        <p:spPr>
          <a:xfrm>
            <a:off x="5429250" y="6356351"/>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TCGen Inc.</a:t>
            </a:r>
          </a:p>
        </p:txBody>
      </p:sp>
      <p:pic>
        <p:nvPicPr>
          <p:cNvPr id="8" name="Picture 7">
            <a:extLst>
              <a:ext uri="{FF2B5EF4-FFF2-40B4-BE49-F238E27FC236}">
                <a16:creationId xmlns:a16="http://schemas.microsoft.com/office/drawing/2014/main" id="{EDB607FC-CC88-5A4A-B3EA-326D91B2210B}"/>
              </a:ext>
            </a:extLst>
          </p:cNvPr>
          <p:cNvPicPr>
            <a:picLocks noChangeAspect="1"/>
          </p:cNvPicPr>
          <p:nvPr userDrawn="1"/>
        </p:nvPicPr>
        <p:blipFill>
          <a:blip r:embed="rId14"/>
          <a:stretch>
            <a:fillRect/>
          </a:stretch>
        </p:blipFill>
        <p:spPr>
          <a:xfrm>
            <a:off x="214884" y="0"/>
            <a:ext cx="982980" cy="982980"/>
          </a:xfrm>
          <a:prstGeom prst="rect">
            <a:avLst/>
          </a:prstGeom>
        </p:spPr>
      </p:pic>
    </p:spTree>
    <p:extLst>
      <p:ext uri="{BB962C8B-B14F-4D97-AF65-F5344CB8AC3E}">
        <p14:creationId xmlns:p14="http://schemas.microsoft.com/office/powerpoint/2010/main" val="3183445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78" name="Google Shape;678;p75"/>
          <p:cNvSpPr/>
          <p:nvPr/>
        </p:nvSpPr>
        <p:spPr>
          <a:xfrm>
            <a:off x="1386876" y="2702635"/>
            <a:ext cx="841632" cy="240075"/>
          </a:xfrm>
          <a:prstGeom prst="right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679" name="Google Shape;679;p75"/>
          <p:cNvSpPr/>
          <p:nvPr/>
        </p:nvSpPr>
        <p:spPr>
          <a:xfrm>
            <a:off x="1437632" y="3608701"/>
            <a:ext cx="790875" cy="240075"/>
          </a:xfrm>
          <a:prstGeom prst="right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681" name="Google Shape;681;p75"/>
          <p:cNvSpPr/>
          <p:nvPr/>
        </p:nvSpPr>
        <p:spPr>
          <a:xfrm>
            <a:off x="1411700" y="4559069"/>
            <a:ext cx="790875" cy="240075"/>
          </a:xfrm>
          <a:prstGeom prst="right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641" name="Google Shape;641;p75"/>
          <p:cNvSpPr txBox="1">
            <a:spLocks noGrp="1"/>
          </p:cNvSpPr>
          <p:nvPr>
            <p:ph type="title"/>
          </p:nvPr>
        </p:nvSpPr>
        <p:spPr>
          <a:xfrm>
            <a:off x="1371642" y="286662"/>
            <a:ext cx="6233714" cy="377243"/>
          </a:xfrm>
          <a:prstGeom prst="rect">
            <a:avLst/>
          </a:prstGeom>
          <a:noFill/>
          <a:ln>
            <a:noFill/>
          </a:ln>
        </p:spPr>
        <p:txBody>
          <a:bodyPr spcFirstLastPara="1" vert="horz" wrap="square" lIns="68569" tIns="68569" rIns="68569" bIns="68569" rtlCol="0" anchor="t" anchorCtr="0">
            <a:noAutofit/>
          </a:bodyPr>
          <a:lstStyle/>
          <a:p>
            <a:pPr algn="ctr"/>
            <a:r>
              <a:rPr lang="en-US" sz="2100" dirty="0">
                <a:latin typeface="+mn-lt"/>
                <a:ea typeface="Open Sans"/>
                <a:cs typeface="Open Sans"/>
                <a:sym typeface="Open Sans"/>
              </a:rPr>
              <a:t>Product Development Strategy – Product Vision Driven</a:t>
            </a:r>
            <a:endParaRPr sz="2100" i="1" dirty="0">
              <a:latin typeface="+mn-lt"/>
              <a:ea typeface="Open Sans"/>
              <a:cs typeface="Open Sans"/>
              <a:sym typeface="Open Sans"/>
            </a:endParaRPr>
          </a:p>
        </p:txBody>
      </p:sp>
      <p:sp>
        <p:nvSpPr>
          <p:cNvPr id="648" name="Google Shape;648;p75"/>
          <p:cNvSpPr txBox="1">
            <a:spLocks noGrp="1"/>
          </p:cNvSpPr>
          <p:nvPr>
            <p:ph type="dt" sz="half" idx="10"/>
          </p:nvPr>
        </p:nvSpPr>
        <p:spPr>
          <a:xfrm>
            <a:off x="32632" y="6350261"/>
            <a:ext cx="2057400" cy="365125"/>
          </a:xfrm>
          <a:prstGeom prst="rect">
            <a:avLst/>
          </a:prstGeom>
          <a:noFill/>
          <a:ln>
            <a:noFill/>
          </a:ln>
        </p:spPr>
        <p:txBody>
          <a:bodyPr spcFirstLastPara="1" wrap="square" lIns="68569" tIns="34275" rIns="68569" bIns="34275" anchor="ctr" anchorCtr="0">
            <a:noAutofit/>
          </a:bodyPr>
          <a:lstStyle/>
          <a:p>
            <a:pPr algn="ctr"/>
            <a:r>
              <a:rPr lang="en-US" dirty="0"/>
              <a:t>Jan 2020</a:t>
            </a:r>
            <a:endParaRPr dirty="0"/>
          </a:p>
        </p:txBody>
      </p:sp>
      <p:sp>
        <p:nvSpPr>
          <p:cNvPr id="649" name="Google Shape;649;p75"/>
          <p:cNvSpPr txBox="1">
            <a:spLocks noGrp="1"/>
          </p:cNvSpPr>
          <p:nvPr>
            <p:ph type="ftr" sz="quarter" idx="11"/>
          </p:nvPr>
        </p:nvSpPr>
        <p:spPr>
          <a:xfrm>
            <a:off x="8002512" y="6350261"/>
            <a:ext cx="866606" cy="365125"/>
          </a:xfrm>
          <a:prstGeom prst="rect">
            <a:avLst/>
          </a:prstGeom>
          <a:noFill/>
          <a:ln>
            <a:noFill/>
          </a:ln>
        </p:spPr>
        <p:txBody>
          <a:bodyPr spcFirstLastPara="1" vert="horz" wrap="square" lIns="68569" tIns="34275" rIns="68569" bIns="34275" rtlCol="0" anchor="ctr" anchorCtr="0">
            <a:noAutofit/>
          </a:bodyPr>
          <a:lstStyle/>
          <a:p>
            <a:pPr algn="l"/>
            <a:r>
              <a:rPr lang="en-US" dirty="0"/>
              <a:t>TCGen Inc.</a:t>
            </a:r>
            <a:endParaRPr dirty="0"/>
          </a:p>
        </p:txBody>
      </p:sp>
      <p:cxnSp>
        <p:nvCxnSpPr>
          <p:cNvPr id="642" name="Google Shape;642;p75"/>
          <p:cNvCxnSpPr>
            <a:stCxn id="643" idx="1"/>
            <a:endCxn id="644" idx="0"/>
          </p:cNvCxnSpPr>
          <p:nvPr/>
        </p:nvCxnSpPr>
        <p:spPr>
          <a:xfrm flipH="1">
            <a:off x="2750151" y="1863139"/>
            <a:ext cx="1867896" cy="2397893"/>
          </a:xfrm>
          <a:prstGeom prst="straightConnector1">
            <a:avLst/>
          </a:prstGeom>
          <a:noFill/>
          <a:ln w="9525" cap="flat" cmpd="sng">
            <a:solidFill>
              <a:schemeClr val="dk2"/>
            </a:solidFill>
            <a:prstDash val="solid"/>
            <a:round/>
            <a:headEnd type="none" w="med" len="med"/>
            <a:tailEnd type="triangle" w="med" len="med"/>
          </a:ln>
        </p:spPr>
      </p:cxnSp>
      <p:sp>
        <p:nvSpPr>
          <p:cNvPr id="645" name="Google Shape;645;p75"/>
          <p:cNvSpPr/>
          <p:nvPr/>
        </p:nvSpPr>
        <p:spPr>
          <a:xfrm>
            <a:off x="3238644" y="3504431"/>
            <a:ext cx="4539150" cy="240075"/>
          </a:xfrm>
          <a:prstGeom prst="right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646" name="Google Shape;646;p75"/>
          <p:cNvSpPr/>
          <p:nvPr/>
        </p:nvSpPr>
        <p:spPr>
          <a:xfrm rot="5400000">
            <a:off x="2583163" y="2878931"/>
            <a:ext cx="938025" cy="642600"/>
          </a:xfrm>
          <a:prstGeom prst="bentArrow">
            <a:avLst>
              <a:gd name="adj1" fmla="val 25000"/>
              <a:gd name="adj2" fmla="val 24343"/>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650" name="Google Shape;650;p75"/>
          <p:cNvSpPr txBox="1"/>
          <p:nvPr/>
        </p:nvSpPr>
        <p:spPr>
          <a:xfrm>
            <a:off x="1602613" y="5196413"/>
            <a:ext cx="1199925" cy="365400"/>
          </a:xfrm>
          <a:prstGeom prst="rect">
            <a:avLst/>
          </a:prstGeom>
          <a:noFill/>
          <a:ln>
            <a:noFill/>
          </a:ln>
        </p:spPr>
        <p:txBody>
          <a:bodyPr spcFirstLastPara="1" wrap="square" lIns="68569" tIns="68569" rIns="68569" bIns="68569" anchor="b" anchorCtr="0">
            <a:noAutofit/>
          </a:bodyPr>
          <a:lstStyle/>
          <a:p>
            <a:pPr algn="ctr">
              <a:spcBef>
                <a:spcPts val="750"/>
              </a:spcBef>
            </a:pPr>
            <a:r>
              <a:rPr lang="en-US" sz="1350" b="1" dirty="0">
                <a:solidFill>
                  <a:srgbClr val="262626"/>
                </a:solidFill>
                <a:latin typeface="Cabin"/>
                <a:ea typeface="Cabin"/>
                <a:cs typeface="Cabin"/>
                <a:sym typeface="Cabin"/>
              </a:rPr>
              <a:t>M&amp;A Team</a:t>
            </a:r>
            <a:endParaRPr sz="1350" dirty="0">
              <a:solidFill>
                <a:schemeClr val="dk1"/>
              </a:solidFill>
            </a:endParaRPr>
          </a:p>
        </p:txBody>
      </p:sp>
      <p:sp>
        <p:nvSpPr>
          <p:cNvPr id="651" name="Google Shape;651;p75"/>
          <p:cNvSpPr txBox="1"/>
          <p:nvPr/>
        </p:nvSpPr>
        <p:spPr>
          <a:xfrm>
            <a:off x="3373476" y="5345426"/>
            <a:ext cx="2670075" cy="441900"/>
          </a:xfrm>
          <a:prstGeom prst="rect">
            <a:avLst/>
          </a:prstGeom>
          <a:noFill/>
          <a:ln>
            <a:noFill/>
          </a:ln>
        </p:spPr>
        <p:txBody>
          <a:bodyPr spcFirstLastPara="1" wrap="square" lIns="68569" tIns="68569" rIns="68569" bIns="68569" anchor="ctr" anchorCtr="0">
            <a:noAutofit/>
          </a:bodyPr>
          <a:lstStyle/>
          <a:p>
            <a:pPr algn="ctr"/>
            <a:r>
              <a:rPr lang="en-US" sz="1350" b="1" dirty="0">
                <a:solidFill>
                  <a:srgbClr val="262626"/>
                </a:solidFill>
                <a:latin typeface="Cabin"/>
                <a:ea typeface="Cabin"/>
                <a:cs typeface="Cabin"/>
                <a:sym typeface="Cabin"/>
              </a:rPr>
              <a:t>New Product Discovery Teams</a:t>
            </a:r>
            <a:endParaRPr sz="1350" dirty="0"/>
          </a:p>
        </p:txBody>
      </p:sp>
      <p:pic>
        <p:nvPicPr>
          <p:cNvPr id="643" name="Google Shape;643;p75"/>
          <p:cNvPicPr preferRelativeResize="0"/>
          <p:nvPr/>
        </p:nvPicPr>
        <p:blipFill>
          <a:blip r:embed="rId3">
            <a:alphaModFix/>
          </a:blip>
          <a:stretch>
            <a:fillRect/>
          </a:stretch>
        </p:blipFill>
        <p:spPr>
          <a:xfrm>
            <a:off x="4618047" y="1335542"/>
            <a:ext cx="1055194" cy="1055194"/>
          </a:xfrm>
          <a:prstGeom prst="rect">
            <a:avLst/>
          </a:prstGeom>
          <a:noFill/>
          <a:ln>
            <a:noFill/>
          </a:ln>
        </p:spPr>
      </p:pic>
      <p:pic>
        <p:nvPicPr>
          <p:cNvPr id="644" name="Google Shape;644;p75"/>
          <p:cNvPicPr preferRelativeResize="0"/>
          <p:nvPr/>
        </p:nvPicPr>
        <p:blipFill>
          <a:blip r:embed="rId4">
            <a:alphaModFix/>
          </a:blip>
          <a:stretch>
            <a:fillRect/>
          </a:stretch>
        </p:blipFill>
        <p:spPr>
          <a:xfrm>
            <a:off x="2316848" y="4261032"/>
            <a:ext cx="866606" cy="866606"/>
          </a:xfrm>
          <a:prstGeom prst="rect">
            <a:avLst/>
          </a:prstGeom>
          <a:noFill/>
          <a:ln>
            <a:noFill/>
          </a:ln>
        </p:spPr>
      </p:pic>
      <p:pic>
        <p:nvPicPr>
          <p:cNvPr id="652" name="Google Shape;652;p75"/>
          <p:cNvPicPr preferRelativeResize="0"/>
          <p:nvPr/>
        </p:nvPicPr>
        <p:blipFill>
          <a:blip r:embed="rId5">
            <a:alphaModFix/>
          </a:blip>
          <a:stretch>
            <a:fillRect/>
          </a:stretch>
        </p:blipFill>
        <p:spPr>
          <a:xfrm>
            <a:off x="4777612" y="4145388"/>
            <a:ext cx="761569" cy="593704"/>
          </a:xfrm>
          <a:prstGeom prst="rect">
            <a:avLst/>
          </a:prstGeom>
          <a:noFill/>
          <a:ln>
            <a:noFill/>
          </a:ln>
        </p:spPr>
      </p:pic>
      <p:pic>
        <p:nvPicPr>
          <p:cNvPr id="653" name="Google Shape;653;p75"/>
          <p:cNvPicPr preferRelativeResize="0"/>
          <p:nvPr/>
        </p:nvPicPr>
        <p:blipFill>
          <a:blip r:embed="rId5">
            <a:alphaModFix/>
          </a:blip>
          <a:stretch>
            <a:fillRect/>
          </a:stretch>
        </p:blipFill>
        <p:spPr>
          <a:xfrm>
            <a:off x="4125350" y="4679106"/>
            <a:ext cx="729225" cy="568489"/>
          </a:xfrm>
          <a:prstGeom prst="rect">
            <a:avLst/>
          </a:prstGeom>
          <a:noFill/>
          <a:ln>
            <a:noFill/>
          </a:ln>
        </p:spPr>
      </p:pic>
      <p:pic>
        <p:nvPicPr>
          <p:cNvPr id="654" name="Google Shape;654;p75"/>
          <p:cNvPicPr preferRelativeResize="0"/>
          <p:nvPr/>
        </p:nvPicPr>
        <p:blipFill>
          <a:blip r:embed="rId5">
            <a:alphaModFix/>
          </a:blip>
          <a:stretch>
            <a:fillRect/>
          </a:stretch>
        </p:blipFill>
        <p:spPr>
          <a:xfrm>
            <a:off x="3608456" y="3946868"/>
            <a:ext cx="729225" cy="568489"/>
          </a:xfrm>
          <a:prstGeom prst="rect">
            <a:avLst/>
          </a:prstGeom>
          <a:noFill/>
          <a:ln>
            <a:noFill/>
          </a:ln>
        </p:spPr>
      </p:pic>
      <p:pic>
        <p:nvPicPr>
          <p:cNvPr id="655" name="Google Shape;655;p75"/>
          <p:cNvPicPr preferRelativeResize="0"/>
          <p:nvPr/>
        </p:nvPicPr>
        <p:blipFill>
          <a:blip r:embed="rId5">
            <a:alphaModFix/>
          </a:blip>
          <a:stretch>
            <a:fillRect/>
          </a:stretch>
        </p:blipFill>
        <p:spPr>
          <a:xfrm>
            <a:off x="3508967" y="2935943"/>
            <a:ext cx="729225" cy="568489"/>
          </a:xfrm>
          <a:prstGeom prst="rect">
            <a:avLst/>
          </a:prstGeom>
          <a:noFill/>
          <a:ln>
            <a:noFill/>
          </a:ln>
        </p:spPr>
      </p:pic>
      <p:sp>
        <p:nvSpPr>
          <p:cNvPr id="656" name="Google Shape;656;p75"/>
          <p:cNvSpPr/>
          <p:nvPr/>
        </p:nvSpPr>
        <p:spPr>
          <a:xfrm>
            <a:off x="2353513" y="2432569"/>
            <a:ext cx="729225" cy="729225"/>
          </a:xfrm>
          <a:prstGeom prst="diamond">
            <a:avLst/>
          </a:prstGeom>
          <a:solidFill>
            <a:srgbClr val="76D6FF"/>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657" name="Google Shape;657;p75"/>
          <p:cNvSpPr txBox="1"/>
          <p:nvPr/>
        </p:nvSpPr>
        <p:spPr>
          <a:xfrm>
            <a:off x="2400312" y="2670005"/>
            <a:ext cx="709875" cy="274275"/>
          </a:xfrm>
          <a:prstGeom prst="rect">
            <a:avLst/>
          </a:prstGeom>
          <a:noFill/>
          <a:ln>
            <a:noFill/>
          </a:ln>
        </p:spPr>
        <p:txBody>
          <a:bodyPr spcFirstLastPara="1" wrap="square" lIns="68569" tIns="68569" rIns="68569" bIns="68569" anchor="t" anchorCtr="0">
            <a:noAutofit/>
          </a:bodyPr>
          <a:lstStyle/>
          <a:p>
            <a:r>
              <a:rPr lang="en-US" sz="900" b="1" dirty="0"/>
              <a:t>Discovery</a:t>
            </a:r>
            <a:endParaRPr sz="900" b="1" dirty="0"/>
          </a:p>
        </p:txBody>
      </p:sp>
      <p:sp>
        <p:nvSpPr>
          <p:cNvPr id="658" name="Google Shape;658;p75"/>
          <p:cNvSpPr/>
          <p:nvPr/>
        </p:nvSpPr>
        <p:spPr>
          <a:xfrm>
            <a:off x="4386913" y="3297769"/>
            <a:ext cx="935325" cy="56835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659" name="Google Shape;659;p75"/>
          <p:cNvSpPr txBox="1"/>
          <p:nvPr/>
        </p:nvSpPr>
        <p:spPr>
          <a:xfrm>
            <a:off x="4543738" y="3460444"/>
            <a:ext cx="621675" cy="243000"/>
          </a:xfrm>
          <a:prstGeom prst="rect">
            <a:avLst/>
          </a:prstGeom>
          <a:noFill/>
          <a:ln>
            <a:noFill/>
          </a:ln>
        </p:spPr>
        <p:txBody>
          <a:bodyPr spcFirstLastPara="1" wrap="square" lIns="68569" tIns="68569" rIns="68569" bIns="68569" anchor="t" anchorCtr="0">
            <a:noAutofit/>
          </a:bodyPr>
          <a:lstStyle/>
          <a:p>
            <a:r>
              <a:rPr lang="en-US" sz="1200" dirty="0"/>
              <a:t>Sprint 1</a:t>
            </a:r>
            <a:endParaRPr sz="1200" dirty="0"/>
          </a:p>
        </p:txBody>
      </p:sp>
      <p:sp>
        <p:nvSpPr>
          <p:cNvPr id="660" name="Google Shape;660;p75"/>
          <p:cNvSpPr/>
          <p:nvPr/>
        </p:nvSpPr>
        <p:spPr>
          <a:xfrm>
            <a:off x="5565510" y="3297769"/>
            <a:ext cx="935325" cy="56835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661" name="Google Shape;661;p75"/>
          <p:cNvSpPr txBox="1"/>
          <p:nvPr/>
        </p:nvSpPr>
        <p:spPr>
          <a:xfrm>
            <a:off x="5722335" y="3460444"/>
            <a:ext cx="621675" cy="243000"/>
          </a:xfrm>
          <a:prstGeom prst="rect">
            <a:avLst/>
          </a:prstGeom>
          <a:noFill/>
          <a:ln>
            <a:noFill/>
          </a:ln>
        </p:spPr>
        <p:txBody>
          <a:bodyPr spcFirstLastPara="1" wrap="square" lIns="68569" tIns="68569" rIns="68569" bIns="68569" anchor="t" anchorCtr="0">
            <a:noAutofit/>
          </a:bodyPr>
          <a:lstStyle/>
          <a:p>
            <a:r>
              <a:rPr lang="en-US" sz="1200" dirty="0"/>
              <a:t>Sprint 2</a:t>
            </a:r>
            <a:endParaRPr sz="1200" dirty="0"/>
          </a:p>
        </p:txBody>
      </p:sp>
      <p:sp>
        <p:nvSpPr>
          <p:cNvPr id="662" name="Google Shape;662;p75"/>
          <p:cNvSpPr/>
          <p:nvPr/>
        </p:nvSpPr>
        <p:spPr>
          <a:xfrm>
            <a:off x="6675069" y="3297769"/>
            <a:ext cx="935325" cy="56835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663" name="Google Shape;663;p75"/>
          <p:cNvSpPr txBox="1"/>
          <p:nvPr/>
        </p:nvSpPr>
        <p:spPr>
          <a:xfrm>
            <a:off x="6784382" y="3460444"/>
            <a:ext cx="866700" cy="243000"/>
          </a:xfrm>
          <a:prstGeom prst="rect">
            <a:avLst/>
          </a:prstGeom>
          <a:noFill/>
          <a:ln>
            <a:noFill/>
          </a:ln>
        </p:spPr>
        <p:txBody>
          <a:bodyPr spcFirstLastPara="1" wrap="square" lIns="68569" tIns="68569" rIns="68569" bIns="68569" anchor="t" anchorCtr="0">
            <a:noAutofit/>
          </a:bodyPr>
          <a:lstStyle/>
          <a:p>
            <a:r>
              <a:rPr lang="en-US" sz="1200" dirty="0"/>
              <a:t>Sprint n-1</a:t>
            </a:r>
            <a:endParaRPr sz="1200" dirty="0"/>
          </a:p>
        </p:txBody>
      </p:sp>
      <p:sp>
        <p:nvSpPr>
          <p:cNvPr id="664" name="Google Shape;664;p75"/>
          <p:cNvSpPr/>
          <p:nvPr/>
        </p:nvSpPr>
        <p:spPr>
          <a:xfrm>
            <a:off x="7777794" y="3297769"/>
            <a:ext cx="935325" cy="56835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665" name="Google Shape;665;p75"/>
          <p:cNvSpPr txBox="1"/>
          <p:nvPr/>
        </p:nvSpPr>
        <p:spPr>
          <a:xfrm>
            <a:off x="7934619" y="3460444"/>
            <a:ext cx="621675" cy="243000"/>
          </a:xfrm>
          <a:prstGeom prst="rect">
            <a:avLst/>
          </a:prstGeom>
          <a:noFill/>
          <a:ln>
            <a:noFill/>
          </a:ln>
        </p:spPr>
        <p:txBody>
          <a:bodyPr spcFirstLastPara="1" wrap="square" lIns="68569" tIns="68569" rIns="68569" bIns="68569" anchor="t" anchorCtr="0">
            <a:noAutofit/>
          </a:bodyPr>
          <a:lstStyle/>
          <a:p>
            <a:r>
              <a:rPr lang="en-US" sz="1200" dirty="0"/>
              <a:t>Sprint n</a:t>
            </a:r>
            <a:endParaRPr sz="1200" dirty="0"/>
          </a:p>
        </p:txBody>
      </p:sp>
      <p:sp>
        <p:nvSpPr>
          <p:cNvPr id="667" name="Google Shape;667;p75"/>
          <p:cNvSpPr txBox="1"/>
          <p:nvPr/>
        </p:nvSpPr>
        <p:spPr>
          <a:xfrm>
            <a:off x="574316" y="2628829"/>
            <a:ext cx="863316" cy="395006"/>
          </a:xfrm>
          <a:prstGeom prst="rect">
            <a:avLst/>
          </a:prstGeom>
          <a:solidFill>
            <a:schemeClr val="bg1"/>
          </a:solidFill>
          <a:ln>
            <a:solidFill>
              <a:srgbClr val="00B0F0"/>
            </a:solidFill>
          </a:ln>
        </p:spPr>
        <p:txBody>
          <a:bodyPr spcFirstLastPara="1" wrap="square" lIns="68569" tIns="68569" rIns="68569" bIns="68569" anchor="ctr" anchorCtr="0">
            <a:noAutofit/>
          </a:bodyPr>
          <a:lstStyle/>
          <a:p>
            <a:pPr algn="ctr"/>
            <a:r>
              <a:rPr lang="en-US" sz="1350" b="1" dirty="0">
                <a:solidFill>
                  <a:srgbClr val="262626"/>
                </a:solidFill>
                <a:latin typeface="Cabin"/>
                <a:ea typeface="Cabin"/>
                <a:cs typeface="Cabin"/>
                <a:sym typeface="Cabin"/>
              </a:rPr>
              <a:t>Discovery</a:t>
            </a:r>
            <a:endParaRPr sz="1350" b="1" dirty="0">
              <a:solidFill>
                <a:srgbClr val="262626"/>
              </a:solidFill>
              <a:latin typeface="Cabin"/>
              <a:ea typeface="Cabin"/>
              <a:cs typeface="Cabin"/>
              <a:sym typeface="Cabin"/>
            </a:endParaRPr>
          </a:p>
          <a:p>
            <a:pPr algn="ctr"/>
            <a:r>
              <a:rPr lang="en-US" sz="1350" b="1" dirty="0">
                <a:solidFill>
                  <a:srgbClr val="262626"/>
                </a:solidFill>
                <a:latin typeface="Cabin"/>
                <a:ea typeface="Cabin"/>
                <a:cs typeface="Cabin"/>
                <a:sym typeface="Cabin"/>
              </a:rPr>
              <a:t>Process</a:t>
            </a:r>
            <a:endParaRPr sz="1350" dirty="0"/>
          </a:p>
        </p:txBody>
      </p:sp>
      <p:sp>
        <p:nvSpPr>
          <p:cNvPr id="668" name="Google Shape;668;p75"/>
          <p:cNvSpPr txBox="1"/>
          <p:nvPr/>
        </p:nvSpPr>
        <p:spPr>
          <a:xfrm>
            <a:off x="181888" y="1024902"/>
            <a:ext cx="2367900" cy="441900"/>
          </a:xfrm>
          <a:prstGeom prst="rect">
            <a:avLst/>
          </a:prstGeom>
          <a:noFill/>
          <a:ln w="28575" cap="flat" cmpd="sng">
            <a:solidFill>
              <a:srgbClr val="3D85C6"/>
            </a:solidFill>
            <a:prstDash val="solid"/>
            <a:round/>
            <a:headEnd type="none" w="sm" len="sm"/>
            <a:tailEnd type="none" w="sm" len="sm"/>
          </a:ln>
        </p:spPr>
        <p:txBody>
          <a:bodyPr spcFirstLastPara="1" wrap="square" lIns="68569" tIns="68569" rIns="68569" bIns="68569" anchor="ctr" anchorCtr="0">
            <a:noAutofit/>
          </a:bodyPr>
          <a:lstStyle/>
          <a:p>
            <a:pPr algn="ctr"/>
            <a:r>
              <a:rPr lang="en-US" b="1" dirty="0">
                <a:solidFill>
                  <a:srgbClr val="262626"/>
                </a:solidFill>
                <a:latin typeface="Cabin"/>
                <a:ea typeface="Cabin"/>
                <a:cs typeface="Cabin"/>
                <a:sym typeface="Cabin"/>
              </a:rPr>
              <a:t>Product Vision</a:t>
            </a:r>
            <a:endParaRPr dirty="0"/>
          </a:p>
        </p:txBody>
      </p:sp>
      <p:cxnSp>
        <p:nvCxnSpPr>
          <p:cNvPr id="669" name="Google Shape;669;p75"/>
          <p:cNvCxnSpPr>
            <a:stCxn id="643" idx="1"/>
            <a:endCxn id="668" idx="3"/>
          </p:cNvCxnSpPr>
          <p:nvPr/>
        </p:nvCxnSpPr>
        <p:spPr>
          <a:xfrm flipH="1" flipV="1">
            <a:off x="2549788" y="1245852"/>
            <a:ext cx="2068259" cy="617287"/>
          </a:xfrm>
          <a:prstGeom prst="straightConnector1">
            <a:avLst/>
          </a:prstGeom>
          <a:noFill/>
          <a:ln w="9525" cap="flat" cmpd="sng">
            <a:solidFill>
              <a:schemeClr val="dk2"/>
            </a:solidFill>
            <a:prstDash val="solid"/>
            <a:round/>
            <a:headEnd type="none" w="med" len="med"/>
            <a:tailEnd type="triangle" w="med" len="med"/>
          </a:ln>
        </p:spPr>
      </p:cxnSp>
      <p:cxnSp>
        <p:nvCxnSpPr>
          <p:cNvPr id="670" name="Google Shape;670;p75"/>
          <p:cNvCxnSpPr>
            <a:stCxn id="643" idx="1"/>
          </p:cNvCxnSpPr>
          <p:nvPr/>
        </p:nvCxnSpPr>
        <p:spPr>
          <a:xfrm flipH="1">
            <a:off x="3071397" y="1863139"/>
            <a:ext cx="1546650" cy="817650"/>
          </a:xfrm>
          <a:prstGeom prst="straightConnector1">
            <a:avLst/>
          </a:prstGeom>
          <a:noFill/>
          <a:ln w="9525" cap="flat" cmpd="sng">
            <a:solidFill>
              <a:schemeClr val="dk2"/>
            </a:solidFill>
            <a:prstDash val="solid"/>
            <a:round/>
            <a:headEnd type="none" w="med" len="med"/>
            <a:tailEnd type="triangle" w="med" len="med"/>
          </a:ln>
        </p:spPr>
      </p:cxnSp>
      <p:cxnSp>
        <p:nvCxnSpPr>
          <p:cNvPr id="671" name="Google Shape;671;p75"/>
          <p:cNvCxnSpPr>
            <a:stCxn id="643" idx="1"/>
            <a:endCxn id="655" idx="0"/>
          </p:cNvCxnSpPr>
          <p:nvPr/>
        </p:nvCxnSpPr>
        <p:spPr>
          <a:xfrm flipH="1">
            <a:off x="3873580" y="1863139"/>
            <a:ext cx="744467" cy="1072804"/>
          </a:xfrm>
          <a:prstGeom prst="straightConnector1">
            <a:avLst/>
          </a:prstGeom>
          <a:noFill/>
          <a:ln w="9525" cap="flat" cmpd="sng">
            <a:solidFill>
              <a:schemeClr val="dk2"/>
            </a:solidFill>
            <a:prstDash val="solid"/>
            <a:round/>
            <a:headEnd type="none" w="med" len="med"/>
            <a:tailEnd type="triangle" w="med" len="med"/>
          </a:ln>
        </p:spPr>
      </p:cxnSp>
      <p:cxnSp>
        <p:nvCxnSpPr>
          <p:cNvPr id="672" name="Google Shape;672;p75"/>
          <p:cNvCxnSpPr>
            <a:cxnSpLocks/>
            <a:endCxn id="658" idx="0"/>
          </p:cNvCxnSpPr>
          <p:nvPr/>
        </p:nvCxnSpPr>
        <p:spPr>
          <a:xfrm flipH="1">
            <a:off x="4854576" y="2255412"/>
            <a:ext cx="291068" cy="1042357"/>
          </a:xfrm>
          <a:prstGeom prst="straightConnector1">
            <a:avLst/>
          </a:prstGeom>
          <a:noFill/>
          <a:ln w="9525" cap="flat" cmpd="sng">
            <a:solidFill>
              <a:schemeClr val="dk2"/>
            </a:solidFill>
            <a:prstDash val="solid"/>
            <a:round/>
            <a:headEnd type="none" w="med" len="med"/>
            <a:tailEnd type="triangle" w="med" len="med"/>
          </a:ln>
        </p:spPr>
      </p:cxnSp>
      <p:cxnSp>
        <p:nvCxnSpPr>
          <p:cNvPr id="673" name="Google Shape;673;p75"/>
          <p:cNvCxnSpPr>
            <a:cxnSpLocks/>
            <a:endCxn id="660" idx="0"/>
          </p:cNvCxnSpPr>
          <p:nvPr/>
        </p:nvCxnSpPr>
        <p:spPr>
          <a:xfrm>
            <a:off x="5145644" y="2255412"/>
            <a:ext cx="887529" cy="1042357"/>
          </a:xfrm>
          <a:prstGeom prst="straightConnector1">
            <a:avLst/>
          </a:prstGeom>
          <a:noFill/>
          <a:ln w="9525" cap="flat" cmpd="sng">
            <a:solidFill>
              <a:schemeClr val="dk2"/>
            </a:solidFill>
            <a:prstDash val="solid"/>
            <a:round/>
            <a:headEnd type="none" w="med" len="med"/>
            <a:tailEnd type="triangle" w="med" len="med"/>
          </a:ln>
        </p:spPr>
      </p:cxnSp>
      <p:cxnSp>
        <p:nvCxnSpPr>
          <p:cNvPr id="674" name="Google Shape;674;p75"/>
          <p:cNvCxnSpPr>
            <a:cxnSpLocks/>
            <a:endCxn id="662" idx="0"/>
          </p:cNvCxnSpPr>
          <p:nvPr/>
        </p:nvCxnSpPr>
        <p:spPr>
          <a:xfrm>
            <a:off x="5145644" y="2255412"/>
            <a:ext cx="1997088" cy="1042357"/>
          </a:xfrm>
          <a:prstGeom prst="straightConnector1">
            <a:avLst/>
          </a:prstGeom>
          <a:noFill/>
          <a:ln w="9525" cap="flat" cmpd="sng">
            <a:solidFill>
              <a:schemeClr val="dk2"/>
            </a:solidFill>
            <a:prstDash val="solid"/>
            <a:round/>
            <a:headEnd type="none" w="med" len="med"/>
            <a:tailEnd type="triangle" w="med" len="med"/>
          </a:ln>
        </p:spPr>
      </p:cxnSp>
      <p:cxnSp>
        <p:nvCxnSpPr>
          <p:cNvPr id="675" name="Google Shape;675;p75"/>
          <p:cNvCxnSpPr>
            <a:cxnSpLocks/>
            <a:endCxn id="664" idx="0"/>
          </p:cNvCxnSpPr>
          <p:nvPr/>
        </p:nvCxnSpPr>
        <p:spPr>
          <a:xfrm>
            <a:off x="5145644" y="2255412"/>
            <a:ext cx="3099813" cy="1042357"/>
          </a:xfrm>
          <a:prstGeom prst="straightConnector1">
            <a:avLst/>
          </a:prstGeom>
          <a:noFill/>
          <a:ln w="9525" cap="flat" cmpd="sng">
            <a:solidFill>
              <a:schemeClr val="dk2"/>
            </a:solidFill>
            <a:prstDash val="solid"/>
            <a:round/>
            <a:headEnd type="none" w="med" len="med"/>
            <a:tailEnd type="triangle" w="med" len="med"/>
          </a:ln>
        </p:spPr>
      </p:cxnSp>
      <p:sp>
        <p:nvSpPr>
          <p:cNvPr id="676" name="Google Shape;676;p75"/>
          <p:cNvSpPr txBox="1"/>
          <p:nvPr/>
        </p:nvSpPr>
        <p:spPr>
          <a:xfrm>
            <a:off x="6993407" y="4063631"/>
            <a:ext cx="1502325" cy="365400"/>
          </a:xfrm>
          <a:prstGeom prst="rect">
            <a:avLst/>
          </a:prstGeom>
          <a:noFill/>
          <a:ln>
            <a:noFill/>
          </a:ln>
        </p:spPr>
        <p:txBody>
          <a:bodyPr spcFirstLastPara="1" wrap="square" lIns="68569" tIns="68569" rIns="68569" bIns="68569" anchor="ctr" anchorCtr="0">
            <a:noAutofit/>
          </a:bodyPr>
          <a:lstStyle/>
          <a:p>
            <a:pPr algn="ctr"/>
            <a:r>
              <a:rPr lang="en-US" sz="1350" b="1" dirty="0">
                <a:solidFill>
                  <a:srgbClr val="262626"/>
                </a:solidFill>
                <a:latin typeface="Cabin"/>
                <a:ea typeface="Cabin"/>
                <a:cs typeface="Cabin"/>
                <a:sym typeface="Cabin"/>
              </a:rPr>
              <a:t>Launch</a:t>
            </a:r>
            <a:endParaRPr sz="1350" b="1" dirty="0">
              <a:solidFill>
                <a:srgbClr val="262626"/>
              </a:solidFill>
              <a:latin typeface="Cabin"/>
              <a:ea typeface="Cabin"/>
              <a:cs typeface="Cabin"/>
              <a:sym typeface="Cabin"/>
            </a:endParaRPr>
          </a:p>
          <a:p>
            <a:pPr algn="ctr"/>
            <a:r>
              <a:rPr lang="en-US" sz="1350" b="1" dirty="0">
                <a:solidFill>
                  <a:srgbClr val="262626"/>
                </a:solidFill>
                <a:latin typeface="Cabin"/>
                <a:ea typeface="Cabin"/>
                <a:cs typeface="Cabin"/>
                <a:sym typeface="Cabin"/>
              </a:rPr>
              <a:t>Go to Market</a:t>
            </a:r>
            <a:endParaRPr sz="1350" b="1" dirty="0">
              <a:solidFill>
                <a:srgbClr val="262626"/>
              </a:solidFill>
              <a:latin typeface="Cabin"/>
              <a:ea typeface="Cabin"/>
              <a:cs typeface="Cabin"/>
              <a:sym typeface="Cabin"/>
            </a:endParaRPr>
          </a:p>
        </p:txBody>
      </p:sp>
      <p:cxnSp>
        <p:nvCxnSpPr>
          <p:cNvPr id="677" name="Google Shape;677;p75"/>
          <p:cNvCxnSpPr>
            <a:cxnSpLocks/>
            <a:stCxn id="668" idx="2"/>
            <a:endCxn id="24" idx="0"/>
          </p:cNvCxnSpPr>
          <p:nvPr/>
        </p:nvCxnSpPr>
        <p:spPr>
          <a:xfrm flipH="1">
            <a:off x="1013558" y="1466802"/>
            <a:ext cx="352280" cy="913164"/>
          </a:xfrm>
          <a:prstGeom prst="straightConnector1">
            <a:avLst/>
          </a:prstGeom>
          <a:noFill/>
          <a:ln w="9525" cap="flat" cmpd="sng">
            <a:solidFill>
              <a:schemeClr val="dk2"/>
            </a:solidFill>
            <a:prstDash val="solid"/>
            <a:round/>
            <a:headEnd type="none" w="med" len="med"/>
            <a:tailEnd type="triangle" w="med" len="med"/>
          </a:ln>
        </p:spPr>
      </p:cxnSp>
      <p:sp>
        <p:nvSpPr>
          <p:cNvPr id="24" name="Rounded Rectangle 23">
            <a:extLst>
              <a:ext uri="{FF2B5EF4-FFF2-40B4-BE49-F238E27FC236}">
                <a16:creationId xmlns:a16="http://schemas.microsoft.com/office/drawing/2014/main" id="{EF50B227-8DC3-7941-8345-1F8E209B8F26}"/>
              </a:ext>
            </a:extLst>
          </p:cNvPr>
          <p:cNvSpPr/>
          <p:nvPr/>
        </p:nvSpPr>
        <p:spPr>
          <a:xfrm>
            <a:off x="324106" y="2379966"/>
            <a:ext cx="1378904" cy="27476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Google Shape;667;p75">
            <a:extLst>
              <a:ext uri="{FF2B5EF4-FFF2-40B4-BE49-F238E27FC236}">
                <a16:creationId xmlns:a16="http://schemas.microsoft.com/office/drawing/2014/main" id="{9FA070D5-E943-EA43-B1A2-BDA5762B2047}"/>
              </a:ext>
            </a:extLst>
          </p:cNvPr>
          <p:cNvSpPr txBox="1"/>
          <p:nvPr/>
        </p:nvSpPr>
        <p:spPr>
          <a:xfrm>
            <a:off x="524152" y="3473984"/>
            <a:ext cx="1074360" cy="632150"/>
          </a:xfrm>
          <a:prstGeom prst="rect">
            <a:avLst/>
          </a:prstGeom>
          <a:solidFill>
            <a:schemeClr val="bg1"/>
          </a:solidFill>
          <a:ln>
            <a:solidFill>
              <a:srgbClr val="00B0F0"/>
            </a:solidFill>
          </a:ln>
        </p:spPr>
        <p:txBody>
          <a:bodyPr spcFirstLastPara="1" wrap="square" lIns="68569" tIns="68569" rIns="68569" bIns="68569" anchor="ctr" anchorCtr="0">
            <a:noAutofit/>
          </a:bodyPr>
          <a:lstStyle/>
          <a:p>
            <a:pPr algn="ctr"/>
            <a:r>
              <a:rPr lang="en-US" sz="1350" b="1" dirty="0">
                <a:solidFill>
                  <a:srgbClr val="262626"/>
                </a:solidFill>
                <a:latin typeface="Cabin"/>
                <a:ea typeface="Cabin"/>
                <a:cs typeface="Cabin"/>
                <a:sym typeface="Cabin"/>
              </a:rPr>
              <a:t>New Product</a:t>
            </a:r>
            <a:endParaRPr sz="1350" b="1" dirty="0">
              <a:solidFill>
                <a:srgbClr val="262626"/>
              </a:solidFill>
              <a:latin typeface="Cabin"/>
              <a:ea typeface="Cabin"/>
              <a:cs typeface="Cabin"/>
              <a:sym typeface="Cabin"/>
            </a:endParaRPr>
          </a:p>
          <a:p>
            <a:pPr algn="ctr"/>
            <a:r>
              <a:rPr lang="en-US" sz="1350" b="1" dirty="0">
                <a:solidFill>
                  <a:srgbClr val="262626"/>
                </a:solidFill>
                <a:latin typeface="Cabin"/>
                <a:ea typeface="Cabin"/>
                <a:cs typeface="Cabin"/>
                <a:sym typeface="Cabin"/>
              </a:rPr>
              <a:t>Process</a:t>
            </a:r>
            <a:endParaRPr sz="1350" dirty="0"/>
          </a:p>
        </p:txBody>
      </p:sp>
      <p:sp>
        <p:nvSpPr>
          <p:cNvPr id="69" name="Google Shape;667;p75">
            <a:extLst>
              <a:ext uri="{FF2B5EF4-FFF2-40B4-BE49-F238E27FC236}">
                <a16:creationId xmlns:a16="http://schemas.microsoft.com/office/drawing/2014/main" id="{62DA9A39-2A60-324B-B01B-D47826AAD460}"/>
              </a:ext>
            </a:extLst>
          </p:cNvPr>
          <p:cNvSpPr txBox="1"/>
          <p:nvPr/>
        </p:nvSpPr>
        <p:spPr>
          <a:xfrm>
            <a:off x="656132" y="4503403"/>
            <a:ext cx="863316" cy="395006"/>
          </a:xfrm>
          <a:prstGeom prst="rect">
            <a:avLst/>
          </a:prstGeom>
          <a:solidFill>
            <a:schemeClr val="bg1"/>
          </a:solidFill>
          <a:ln>
            <a:solidFill>
              <a:srgbClr val="00B0F0"/>
            </a:solidFill>
          </a:ln>
        </p:spPr>
        <p:txBody>
          <a:bodyPr spcFirstLastPara="1" wrap="square" lIns="68569" tIns="68569" rIns="68569" bIns="68569" anchor="ctr" anchorCtr="0">
            <a:noAutofit/>
          </a:bodyPr>
          <a:lstStyle/>
          <a:p>
            <a:pPr algn="ctr"/>
            <a:r>
              <a:rPr lang="en-US" sz="1350" b="1" dirty="0">
                <a:solidFill>
                  <a:srgbClr val="262626"/>
                </a:solidFill>
                <a:latin typeface="Cabin"/>
                <a:ea typeface="Cabin"/>
                <a:cs typeface="Cabin"/>
                <a:sym typeface="Cabin"/>
              </a:rPr>
              <a:t>M&amp;A</a:t>
            </a:r>
          </a:p>
          <a:p>
            <a:pPr algn="ctr"/>
            <a:r>
              <a:rPr lang="en-US" sz="1350" b="1" dirty="0">
                <a:solidFill>
                  <a:srgbClr val="262626"/>
                </a:solidFill>
                <a:latin typeface="Cabin"/>
                <a:ea typeface="Cabin"/>
                <a:cs typeface="Cabin"/>
                <a:sym typeface="Cabin"/>
              </a:rPr>
              <a:t>Process</a:t>
            </a:r>
            <a:endParaRPr lang="en-US" sz="1350" dirty="0"/>
          </a:p>
        </p:txBody>
      </p:sp>
      <p:sp>
        <p:nvSpPr>
          <p:cNvPr id="72" name="Rectangle 71">
            <a:extLst>
              <a:ext uri="{FF2B5EF4-FFF2-40B4-BE49-F238E27FC236}">
                <a16:creationId xmlns:a16="http://schemas.microsoft.com/office/drawing/2014/main" id="{9FF9A1A0-8FB9-F34C-98AE-9C419B70CEE2}"/>
              </a:ext>
            </a:extLst>
          </p:cNvPr>
          <p:cNvSpPr/>
          <p:nvPr/>
        </p:nvSpPr>
        <p:spPr>
          <a:xfrm>
            <a:off x="287008" y="6544596"/>
            <a:ext cx="1225015" cy="215444"/>
          </a:xfrm>
          <a:prstGeom prst="rect">
            <a:avLst/>
          </a:prstGeom>
        </p:spPr>
        <p:txBody>
          <a:bodyPr wrap="none">
            <a:spAutoFit/>
          </a:bodyPr>
          <a:lstStyle/>
          <a:p>
            <a:r>
              <a:rPr lang="en-US" sz="800" dirty="0"/>
              <a:t>Product-vision-tool-0130</a:t>
            </a:r>
          </a:p>
        </p:txBody>
      </p:sp>
    </p:spTree>
    <p:extLst>
      <p:ext uri="{BB962C8B-B14F-4D97-AF65-F5344CB8AC3E}">
        <p14:creationId xmlns:p14="http://schemas.microsoft.com/office/powerpoint/2010/main" val="2285662995"/>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1217109" y="295762"/>
            <a:ext cx="4479153" cy="437175"/>
          </a:xfrm>
          <a:prstGeom prst="rect">
            <a:avLst/>
          </a:prstGeom>
        </p:spPr>
        <p:txBody>
          <a:bodyPr spcFirstLastPara="1" vert="horz" wrap="square" lIns="137156" tIns="137156" rIns="137156" bIns="137156" rtlCol="0" anchor="ctr" anchorCtr="0">
            <a:noAutofit/>
          </a:bodyPr>
          <a:lstStyle/>
          <a:p>
            <a:pPr>
              <a:spcBef>
                <a:spcPts val="0"/>
              </a:spcBef>
            </a:pPr>
            <a:r>
              <a:rPr lang="en-US" sz="2400" dirty="0">
                <a:latin typeface="Calibri" panose="020F0502020204030204" pitchFamily="34" charset="0"/>
                <a:cs typeface="Calibri" panose="020F0502020204030204" pitchFamily="34" charset="0"/>
              </a:rPr>
              <a:t>Example Visions (Corporate)</a:t>
            </a:r>
            <a:endParaRPr sz="2400" dirty="0">
              <a:latin typeface="Calibri" panose="020F0502020204030204" pitchFamily="34" charset="0"/>
              <a:cs typeface="Calibri" panose="020F0502020204030204" pitchFamily="34" charset="0"/>
            </a:endParaRPr>
          </a:p>
        </p:txBody>
      </p:sp>
      <p:sp>
        <p:nvSpPr>
          <p:cNvPr id="112" name="Google Shape;112;p15"/>
          <p:cNvSpPr txBox="1">
            <a:spLocks noGrp="1"/>
          </p:cNvSpPr>
          <p:nvPr>
            <p:ph type="body" idx="1"/>
          </p:nvPr>
        </p:nvSpPr>
        <p:spPr>
          <a:xfrm>
            <a:off x="689082" y="980682"/>
            <a:ext cx="7978667" cy="4404117"/>
          </a:xfrm>
          <a:prstGeom prst="rect">
            <a:avLst/>
          </a:prstGeom>
        </p:spPr>
        <p:txBody>
          <a:bodyPr spcFirstLastPara="1" vert="horz" wrap="square" lIns="68569" tIns="34275" rIns="68569" bIns="34275" rtlCol="0" anchor="t" anchorCtr="0">
            <a:noAutofit/>
          </a:bodyPr>
          <a:lstStyle/>
          <a:p>
            <a:pPr marL="0" indent="0">
              <a:lnSpc>
                <a:spcPct val="115000"/>
              </a:lnSpc>
              <a:spcBef>
                <a:spcPts val="0"/>
              </a:spcBef>
              <a:buNone/>
            </a:pPr>
            <a:r>
              <a:rPr lang="en-US" sz="1400" b="1" dirty="0">
                <a:solidFill>
                  <a:srgbClr val="333333"/>
                </a:solidFill>
              </a:rPr>
              <a:t>Volvo: VISION 2020 - Aiming for zero</a:t>
            </a:r>
            <a:br>
              <a:rPr lang="en-US" sz="1400" b="1" dirty="0">
                <a:solidFill>
                  <a:srgbClr val="333333"/>
                </a:solidFill>
              </a:rPr>
            </a:br>
            <a:r>
              <a:rPr lang="en-US" sz="1400" b="1" dirty="0">
                <a:solidFill>
                  <a:srgbClr val="333333"/>
                </a:solidFill>
              </a:rPr>
              <a:t>“</a:t>
            </a:r>
            <a:r>
              <a:rPr lang="en-US" sz="1400" dirty="0">
                <a:solidFill>
                  <a:srgbClr val="333333"/>
                </a:solidFill>
              </a:rPr>
              <a:t>Vision 2020 is about reducing the number of people that die or are seriously injured in road traffic accidents to zero. Protecting and caring for people is at the heart of Volvo Cars’ philosophy and this is our commitment to saving lives.”</a:t>
            </a:r>
            <a:endParaRPr sz="1400" dirty="0">
              <a:solidFill>
                <a:srgbClr val="333333"/>
              </a:solidFill>
            </a:endParaRPr>
          </a:p>
          <a:p>
            <a:pPr marL="0" indent="0">
              <a:lnSpc>
                <a:spcPct val="115000"/>
              </a:lnSpc>
              <a:spcBef>
                <a:spcPts val="900"/>
              </a:spcBef>
              <a:buClr>
                <a:schemeClr val="dk1"/>
              </a:buClr>
              <a:buSzPts val="1100"/>
              <a:buNone/>
            </a:pPr>
            <a:r>
              <a:rPr lang="en-US" sz="1400" b="1" dirty="0">
                <a:solidFill>
                  <a:srgbClr val="333333"/>
                </a:solidFill>
              </a:rPr>
              <a:t>Amazon:</a:t>
            </a:r>
            <a:endParaRPr sz="1400" b="1" dirty="0">
              <a:solidFill>
                <a:srgbClr val="333333"/>
              </a:solidFill>
            </a:endParaRPr>
          </a:p>
          <a:p>
            <a:pPr marL="0" indent="0">
              <a:lnSpc>
                <a:spcPct val="115000"/>
              </a:lnSpc>
              <a:spcBef>
                <a:spcPts val="900"/>
              </a:spcBef>
              <a:buClr>
                <a:schemeClr val="dk1"/>
              </a:buClr>
              <a:buSzPts val="1100"/>
              <a:buNone/>
            </a:pPr>
            <a:r>
              <a:rPr lang="en-US" sz="1400" dirty="0">
                <a:solidFill>
                  <a:srgbClr val="333333"/>
                </a:solidFill>
              </a:rPr>
              <a:t>"Our vision is to be earth's most customer centric company; to build a place where people can come to find and discover anything they might want to buy online."</a:t>
            </a:r>
            <a:endParaRPr sz="1400" dirty="0">
              <a:solidFill>
                <a:srgbClr val="333333"/>
              </a:solidFill>
            </a:endParaRPr>
          </a:p>
          <a:p>
            <a:pPr marL="0" indent="0">
              <a:lnSpc>
                <a:spcPct val="115000"/>
              </a:lnSpc>
              <a:spcBef>
                <a:spcPts val="900"/>
              </a:spcBef>
              <a:buClr>
                <a:schemeClr val="dk1"/>
              </a:buClr>
              <a:buSzPts val="1100"/>
              <a:buNone/>
            </a:pPr>
            <a:r>
              <a:rPr lang="en-US" sz="1400" b="1" dirty="0">
                <a:solidFill>
                  <a:srgbClr val="333333"/>
                </a:solidFill>
              </a:rPr>
              <a:t>Patagonia:</a:t>
            </a:r>
            <a:endParaRPr sz="1400" b="1" dirty="0">
              <a:solidFill>
                <a:srgbClr val="333333"/>
              </a:solidFill>
            </a:endParaRPr>
          </a:p>
          <a:p>
            <a:pPr marL="0" indent="0">
              <a:lnSpc>
                <a:spcPct val="115000"/>
              </a:lnSpc>
              <a:spcBef>
                <a:spcPts val="900"/>
              </a:spcBef>
              <a:buClr>
                <a:schemeClr val="dk1"/>
              </a:buClr>
              <a:buSzPts val="1100"/>
              <a:buNone/>
            </a:pPr>
            <a:r>
              <a:rPr lang="en-US" sz="1400" dirty="0">
                <a:solidFill>
                  <a:srgbClr val="333333"/>
                </a:solidFill>
              </a:rPr>
              <a:t>“Build the best product, cause no unnecessary harm, use business to inspire and implement solutions to the environmental crisis.”</a:t>
            </a:r>
            <a:endParaRPr sz="1400" dirty="0">
              <a:solidFill>
                <a:srgbClr val="333333"/>
              </a:solidFill>
            </a:endParaRPr>
          </a:p>
          <a:p>
            <a:pPr marL="0" indent="0">
              <a:lnSpc>
                <a:spcPct val="115000"/>
              </a:lnSpc>
              <a:spcBef>
                <a:spcPts val="900"/>
              </a:spcBef>
              <a:buClr>
                <a:schemeClr val="dk1"/>
              </a:buClr>
              <a:buSzPts val="1100"/>
              <a:buNone/>
            </a:pPr>
            <a:r>
              <a:rPr lang="en-US" sz="1400" b="1" dirty="0">
                <a:solidFill>
                  <a:srgbClr val="333333"/>
                </a:solidFill>
              </a:rPr>
              <a:t>Ikea:</a:t>
            </a:r>
            <a:endParaRPr sz="1400" b="1" dirty="0">
              <a:solidFill>
                <a:srgbClr val="333333"/>
              </a:solidFill>
            </a:endParaRPr>
          </a:p>
          <a:p>
            <a:pPr marL="0" indent="0">
              <a:lnSpc>
                <a:spcPct val="115000"/>
              </a:lnSpc>
              <a:spcBef>
                <a:spcPts val="900"/>
              </a:spcBef>
              <a:buClr>
                <a:schemeClr val="dk1"/>
              </a:buClr>
              <a:buSzPts val="1100"/>
              <a:buNone/>
            </a:pPr>
            <a:r>
              <a:rPr lang="en-US" sz="1400" dirty="0">
                <a:solidFill>
                  <a:srgbClr val="333333"/>
                </a:solidFill>
              </a:rPr>
              <a:t>“At Ikea, our vision is to create a better everyday life for the many people. Our business idea supports this vision by offering a wide range of well-designed, functional home furnishing products at prices so low that as many people as possible will be able to afford them.”</a:t>
            </a:r>
            <a:endParaRPr sz="1400" dirty="0">
              <a:solidFill>
                <a:srgbClr val="333333"/>
              </a:solidFill>
            </a:endParaRPr>
          </a:p>
          <a:p>
            <a:pPr marL="0" indent="0">
              <a:spcBef>
                <a:spcPts val="900"/>
              </a:spcBef>
              <a:buNone/>
            </a:pPr>
            <a:endParaRPr sz="1400" dirty="0"/>
          </a:p>
        </p:txBody>
      </p:sp>
      <p:sp>
        <p:nvSpPr>
          <p:cNvPr id="2" name="Date Placeholder 1">
            <a:extLst>
              <a:ext uri="{FF2B5EF4-FFF2-40B4-BE49-F238E27FC236}">
                <a16:creationId xmlns:a16="http://schemas.microsoft.com/office/drawing/2014/main" id="{E2101E7A-18D5-F747-A805-569D467E0A4A}"/>
              </a:ext>
            </a:extLst>
          </p:cNvPr>
          <p:cNvSpPr>
            <a:spLocks noGrp="1"/>
          </p:cNvSpPr>
          <p:nvPr>
            <p:ph type="dt" sz="half" idx="10"/>
          </p:nvPr>
        </p:nvSpPr>
        <p:spPr>
          <a:xfrm>
            <a:off x="628650" y="6197113"/>
            <a:ext cx="2057400" cy="365125"/>
          </a:xfrm>
        </p:spPr>
        <p:txBody>
          <a:bodyPr/>
          <a:lstStyle/>
          <a:p>
            <a:r>
              <a:rPr lang="en-US" dirty="0"/>
              <a:t>Jan 2020</a:t>
            </a:r>
          </a:p>
        </p:txBody>
      </p:sp>
      <p:sp>
        <p:nvSpPr>
          <p:cNvPr id="3" name="Footer Placeholder 2">
            <a:extLst>
              <a:ext uri="{FF2B5EF4-FFF2-40B4-BE49-F238E27FC236}">
                <a16:creationId xmlns:a16="http://schemas.microsoft.com/office/drawing/2014/main" id="{CAB03350-7EC1-2441-AA04-E25D39CED595}"/>
              </a:ext>
            </a:extLst>
          </p:cNvPr>
          <p:cNvSpPr>
            <a:spLocks noGrp="1"/>
          </p:cNvSpPr>
          <p:nvPr>
            <p:ph type="ftr" sz="quarter" idx="11"/>
          </p:nvPr>
        </p:nvSpPr>
        <p:spPr>
          <a:xfrm>
            <a:off x="5581649" y="6197112"/>
            <a:ext cx="3086100" cy="365125"/>
          </a:xfrm>
        </p:spPr>
        <p:txBody>
          <a:bodyPr/>
          <a:lstStyle/>
          <a:p>
            <a:r>
              <a:rPr lang="en-US" dirty="0"/>
              <a:t>TCGen Inc.</a:t>
            </a:r>
          </a:p>
        </p:txBody>
      </p:sp>
      <p:sp>
        <p:nvSpPr>
          <p:cNvPr id="7" name="Rectangle 6">
            <a:extLst>
              <a:ext uri="{FF2B5EF4-FFF2-40B4-BE49-F238E27FC236}">
                <a16:creationId xmlns:a16="http://schemas.microsoft.com/office/drawing/2014/main" id="{BE75BC15-31BE-784B-A367-5C94945FA34F}"/>
              </a:ext>
            </a:extLst>
          </p:cNvPr>
          <p:cNvSpPr/>
          <p:nvPr/>
        </p:nvSpPr>
        <p:spPr>
          <a:xfrm>
            <a:off x="476251" y="6454516"/>
            <a:ext cx="1226618" cy="215444"/>
          </a:xfrm>
          <a:prstGeom prst="rect">
            <a:avLst/>
          </a:prstGeom>
        </p:spPr>
        <p:txBody>
          <a:bodyPr wrap="none">
            <a:spAutoFit/>
          </a:bodyPr>
          <a:lstStyle/>
          <a:p>
            <a:r>
              <a:rPr lang="en-US" sz="800" dirty="0"/>
              <a:t>product-vision-tool-0130</a:t>
            </a:r>
          </a:p>
        </p:txBody>
      </p:sp>
    </p:spTree>
    <p:extLst>
      <p:ext uri="{BB962C8B-B14F-4D97-AF65-F5344CB8AC3E}">
        <p14:creationId xmlns:p14="http://schemas.microsoft.com/office/powerpoint/2010/main" val="4049504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1274144" y="313334"/>
            <a:ext cx="7310941" cy="437175"/>
          </a:xfrm>
          <a:prstGeom prst="rect">
            <a:avLst/>
          </a:prstGeom>
        </p:spPr>
        <p:txBody>
          <a:bodyPr spcFirstLastPara="1" vert="horz" wrap="square" lIns="137156" tIns="137156" rIns="137156" bIns="137156" rtlCol="0" anchor="ctr" anchorCtr="0">
            <a:noAutofit/>
          </a:bodyPr>
          <a:lstStyle/>
          <a:p>
            <a:pPr>
              <a:spcBef>
                <a:spcPts val="0"/>
              </a:spcBef>
            </a:pPr>
            <a:r>
              <a:rPr lang="en-US" sz="2000" dirty="0">
                <a:latin typeface="Calibri" panose="020F0502020204030204" pitchFamily="34" charset="0"/>
                <a:cs typeface="Calibri" panose="020F0502020204030204" pitchFamily="34" charset="0"/>
              </a:rPr>
              <a:t>Goal of Product Vision</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More Concrete that Corporate Vision</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But Not so Narrow That it Limits Possibilities</a:t>
            </a:r>
            <a:endParaRPr sz="2000" dirty="0">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E2101E7A-18D5-F747-A805-569D467E0A4A}"/>
              </a:ext>
            </a:extLst>
          </p:cNvPr>
          <p:cNvSpPr>
            <a:spLocks noGrp="1"/>
          </p:cNvSpPr>
          <p:nvPr>
            <p:ph type="dt" sz="half" idx="10"/>
          </p:nvPr>
        </p:nvSpPr>
        <p:spPr>
          <a:xfrm>
            <a:off x="628650" y="6356351"/>
            <a:ext cx="2057400" cy="365125"/>
          </a:xfrm>
        </p:spPr>
        <p:txBody>
          <a:bodyPr/>
          <a:lstStyle/>
          <a:p>
            <a:r>
              <a:rPr lang="en-US" dirty="0"/>
              <a:t>Jan 2020</a:t>
            </a:r>
          </a:p>
        </p:txBody>
      </p:sp>
      <p:sp>
        <p:nvSpPr>
          <p:cNvPr id="3" name="Footer Placeholder 2">
            <a:extLst>
              <a:ext uri="{FF2B5EF4-FFF2-40B4-BE49-F238E27FC236}">
                <a16:creationId xmlns:a16="http://schemas.microsoft.com/office/drawing/2014/main" id="{CAB03350-7EC1-2441-AA04-E25D39CED595}"/>
              </a:ext>
            </a:extLst>
          </p:cNvPr>
          <p:cNvSpPr>
            <a:spLocks noGrp="1"/>
          </p:cNvSpPr>
          <p:nvPr>
            <p:ph type="ftr" sz="quarter" idx="11"/>
          </p:nvPr>
        </p:nvSpPr>
        <p:spPr>
          <a:xfrm>
            <a:off x="5581649" y="6356351"/>
            <a:ext cx="3086100" cy="365125"/>
          </a:xfrm>
        </p:spPr>
        <p:txBody>
          <a:bodyPr/>
          <a:lstStyle/>
          <a:p>
            <a:r>
              <a:rPr lang="en-US" dirty="0"/>
              <a:t>TCGen Inc.</a:t>
            </a:r>
          </a:p>
        </p:txBody>
      </p:sp>
      <p:sp>
        <p:nvSpPr>
          <p:cNvPr id="8" name="Google Shape;120;p16">
            <a:extLst>
              <a:ext uri="{FF2B5EF4-FFF2-40B4-BE49-F238E27FC236}">
                <a16:creationId xmlns:a16="http://schemas.microsoft.com/office/drawing/2014/main" id="{6EBCC2E3-4887-344D-92B6-990A18AEF8D5}"/>
              </a:ext>
            </a:extLst>
          </p:cNvPr>
          <p:cNvSpPr txBox="1"/>
          <p:nvPr/>
        </p:nvSpPr>
        <p:spPr>
          <a:xfrm>
            <a:off x="3846015" y="5161046"/>
            <a:ext cx="1071779" cy="288445"/>
          </a:xfrm>
          <a:prstGeom prst="rect">
            <a:avLst/>
          </a:prstGeom>
          <a:noFill/>
          <a:ln w="9525" cap="flat" cmpd="sng">
            <a:noFill/>
            <a:prstDash val="solid"/>
            <a:round/>
            <a:headEnd type="none" w="sm" len="sm"/>
            <a:tailEnd type="none" w="sm" len="sm"/>
          </a:ln>
        </p:spPr>
        <p:txBody>
          <a:bodyPr spcFirstLastPara="1" wrap="square" lIns="68569" tIns="34275" rIns="68569" bIns="34275" anchor="t" anchorCtr="0">
            <a:noAutofit/>
          </a:bodyPr>
          <a:lstStyle/>
          <a:p>
            <a:pPr algn="ctr">
              <a:buClr>
                <a:schemeClr val="accent2"/>
              </a:buClr>
              <a:buSzPts val="1800"/>
            </a:pPr>
            <a:r>
              <a:rPr lang="en-US" sz="1400" b="1" dirty="0">
                <a:solidFill>
                  <a:srgbClr val="262626"/>
                </a:solidFill>
                <a:latin typeface="Calibri" panose="020F0502020204030204" pitchFamily="34" charset="0"/>
                <a:ea typeface="Cabin"/>
                <a:cs typeface="Calibri" panose="020F0502020204030204" pitchFamily="34" charset="0"/>
                <a:sym typeface="Cabin"/>
              </a:rPr>
              <a:t>Existential</a:t>
            </a:r>
            <a:endParaRPr sz="1400" b="1" dirty="0">
              <a:solidFill>
                <a:srgbClr val="000000"/>
              </a:solidFill>
              <a:latin typeface="Calibri" panose="020F0502020204030204" pitchFamily="34" charset="0"/>
              <a:ea typeface="Cabin"/>
              <a:cs typeface="Calibri" panose="020F0502020204030204" pitchFamily="34" charset="0"/>
              <a:sym typeface="Cabin"/>
            </a:endParaRPr>
          </a:p>
          <a:p>
            <a:pPr algn="ctr">
              <a:spcBef>
                <a:spcPts val="750"/>
              </a:spcBef>
              <a:buClr>
                <a:schemeClr val="accent2"/>
              </a:buClr>
              <a:buSzPts val="1800"/>
            </a:pPr>
            <a:endParaRPr sz="1400" b="1" dirty="0">
              <a:solidFill>
                <a:srgbClr val="262626"/>
              </a:solidFill>
              <a:latin typeface="Calibri" panose="020F0502020204030204" pitchFamily="34" charset="0"/>
              <a:ea typeface="Cabin"/>
              <a:cs typeface="Calibri" panose="020F0502020204030204" pitchFamily="34" charset="0"/>
              <a:sym typeface="Cabin"/>
            </a:endParaRPr>
          </a:p>
          <a:p>
            <a:pPr algn="ctr">
              <a:spcBef>
                <a:spcPts val="750"/>
              </a:spcBef>
              <a:buClr>
                <a:schemeClr val="accent2"/>
              </a:buClr>
              <a:buSzPts val="1800"/>
            </a:pPr>
            <a:endParaRPr sz="1400" b="1" dirty="0">
              <a:solidFill>
                <a:srgbClr val="262626"/>
              </a:solidFill>
              <a:latin typeface="Calibri" panose="020F0502020204030204" pitchFamily="34" charset="0"/>
              <a:ea typeface="Cabin"/>
              <a:cs typeface="Calibri" panose="020F0502020204030204" pitchFamily="34" charset="0"/>
              <a:sym typeface="Cabin"/>
            </a:endParaRPr>
          </a:p>
          <a:p>
            <a:pPr algn="ctr">
              <a:spcBef>
                <a:spcPts val="750"/>
              </a:spcBef>
              <a:buClr>
                <a:schemeClr val="accent2"/>
              </a:buClr>
              <a:buSzPts val="1800"/>
            </a:pPr>
            <a:endParaRPr sz="1400" b="1" dirty="0">
              <a:solidFill>
                <a:srgbClr val="262626"/>
              </a:solidFill>
              <a:latin typeface="Calibri" panose="020F0502020204030204" pitchFamily="34" charset="0"/>
              <a:ea typeface="Cabin"/>
              <a:cs typeface="Calibri" panose="020F0502020204030204" pitchFamily="34" charset="0"/>
              <a:sym typeface="Cabin"/>
            </a:endParaRPr>
          </a:p>
          <a:p>
            <a:pPr marL="342900" lvl="1" indent="-95250" algn="ctr">
              <a:spcBef>
                <a:spcPts val="750"/>
              </a:spcBef>
              <a:buClr>
                <a:schemeClr val="accent2"/>
              </a:buClr>
              <a:buSzPts val="1600"/>
            </a:pPr>
            <a:endParaRPr sz="1400" b="1" dirty="0">
              <a:solidFill>
                <a:srgbClr val="262626"/>
              </a:solidFill>
              <a:latin typeface="Calibri" panose="020F0502020204030204" pitchFamily="34" charset="0"/>
              <a:ea typeface="Cabin"/>
              <a:cs typeface="Calibri" panose="020F0502020204030204" pitchFamily="34" charset="0"/>
              <a:sym typeface="Cabin"/>
            </a:endParaRPr>
          </a:p>
        </p:txBody>
      </p:sp>
      <p:sp>
        <p:nvSpPr>
          <p:cNvPr id="9" name="Google Shape;124;p16">
            <a:extLst>
              <a:ext uri="{FF2B5EF4-FFF2-40B4-BE49-F238E27FC236}">
                <a16:creationId xmlns:a16="http://schemas.microsoft.com/office/drawing/2014/main" id="{96602A45-49B4-3549-8DD3-7AD6296D51A5}"/>
              </a:ext>
            </a:extLst>
          </p:cNvPr>
          <p:cNvSpPr txBox="1"/>
          <p:nvPr/>
        </p:nvSpPr>
        <p:spPr>
          <a:xfrm>
            <a:off x="967826" y="3388043"/>
            <a:ext cx="947601" cy="243000"/>
          </a:xfrm>
          <a:prstGeom prst="rect">
            <a:avLst/>
          </a:prstGeom>
          <a:noFill/>
          <a:ln w="9525" cap="flat" cmpd="sng">
            <a:noFill/>
            <a:prstDash val="solid"/>
            <a:round/>
            <a:headEnd type="none" w="sm" len="sm"/>
            <a:tailEnd type="none" w="sm" len="sm"/>
          </a:ln>
        </p:spPr>
        <p:txBody>
          <a:bodyPr spcFirstLastPara="1" wrap="square" lIns="68569" tIns="34275" rIns="68569" bIns="34275" anchor="t" anchorCtr="0">
            <a:noAutofit/>
          </a:bodyPr>
          <a:lstStyle/>
          <a:p>
            <a:pPr algn="ctr">
              <a:buClr>
                <a:schemeClr val="accent2"/>
              </a:buClr>
              <a:buSzPts val="1800"/>
            </a:pPr>
            <a:r>
              <a:rPr lang="en-US" sz="1400" b="1" dirty="0">
                <a:solidFill>
                  <a:srgbClr val="262626"/>
                </a:solidFill>
                <a:latin typeface="Calibri" panose="020F0502020204030204" pitchFamily="34" charset="0"/>
                <a:ea typeface="Cabin"/>
                <a:cs typeface="Calibri" panose="020F0502020204030204" pitchFamily="34" charset="0"/>
                <a:sym typeface="Cabin"/>
              </a:rPr>
              <a:t>Abstract</a:t>
            </a:r>
            <a:endParaRPr sz="1400" b="1" dirty="0">
              <a:solidFill>
                <a:srgbClr val="000000"/>
              </a:solidFill>
              <a:latin typeface="Calibri" panose="020F0502020204030204" pitchFamily="34" charset="0"/>
              <a:ea typeface="Cabin"/>
              <a:cs typeface="Calibri" panose="020F0502020204030204" pitchFamily="34" charset="0"/>
              <a:sym typeface="Cabin"/>
            </a:endParaRPr>
          </a:p>
          <a:p>
            <a:pPr algn="ctr">
              <a:spcBef>
                <a:spcPts val="750"/>
              </a:spcBef>
              <a:buClr>
                <a:schemeClr val="accent2"/>
              </a:buClr>
              <a:buSzPts val="1800"/>
            </a:pPr>
            <a:endParaRPr sz="1400" b="1" dirty="0">
              <a:solidFill>
                <a:srgbClr val="262626"/>
              </a:solidFill>
              <a:latin typeface="Calibri" panose="020F0502020204030204" pitchFamily="34" charset="0"/>
              <a:ea typeface="Cabin"/>
              <a:cs typeface="Calibri" panose="020F0502020204030204" pitchFamily="34" charset="0"/>
              <a:sym typeface="Cabin"/>
            </a:endParaRPr>
          </a:p>
          <a:p>
            <a:pPr algn="ctr">
              <a:spcBef>
                <a:spcPts val="750"/>
              </a:spcBef>
              <a:buClr>
                <a:schemeClr val="accent2"/>
              </a:buClr>
              <a:buSzPts val="1800"/>
            </a:pPr>
            <a:endParaRPr sz="1400" b="1" dirty="0">
              <a:solidFill>
                <a:srgbClr val="262626"/>
              </a:solidFill>
              <a:latin typeface="Calibri" panose="020F0502020204030204" pitchFamily="34" charset="0"/>
              <a:ea typeface="Cabin"/>
              <a:cs typeface="Calibri" panose="020F0502020204030204" pitchFamily="34" charset="0"/>
              <a:sym typeface="Cabin"/>
            </a:endParaRPr>
          </a:p>
          <a:p>
            <a:pPr algn="ctr">
              <a:spcBef>
                <a:spcPts val="750"/>
              </a:spcBef>
              <a:buClr>
                <a:schemeClr val="accent2"/>
              </a:buClr>
              <a:buSzPts val="1800"/>
            </a:pPr>
            <a:endParaRPr sz="1400" b="1" dirty="0">
              <a:solidFill>
                <a:srgbClr val="262626"/>
              </a:solidFill>
              <a:latin typeface="Calibri" panose="020F0502020204030204" pitchFamily="34" charset="0"/>
              <a:ea typeface="Cabin"/>
              <a:cs typeface="Calibri" panose="020F0502020204030204" pitchFamily="34" charset="0"/>
              <a:sym typeface="Cabin"/>
            </a:endParaRPr>
          </a:p>
          <a:p>
            <a:pPr marL="342900" lvl="1" indent="-95250" algn="ctr">
              <a:spcBef>
                <a:spcPts val="750"/>
              </a:spcBef>
              <a:buClr>
                <a:schemeClr val="accent2"/>
              </a:buClr>
              <a:buSzPts val="1600"/>
            </a:pPr>
            <a:endParaRPr sz="1400" b="1" dirty="0">
              <a:solidFill>
                <a:srgbClr val="262626"/>
              </a:solidFill>
              <a:latin typeface="Calibri" panose="020F0502020204030204" pitchFamily="34" charset="0"/>
              <a:ea typeface="Cabin"/>
              <a:cs typeface="Calibri" panose="020F0502020204030204" pitchFamily="34" charset="0"/>
              <a:sym typeface="Cabin"/>
            </a:endParaRPr>
          </a:p>
        </p:txBody>
      </p:sp>
      <p:cxnSp>
        <p:nvCxnSpPr>
          <p:cNvPr id="10" name="Google Shape;125;p16">
            <a:extLst>
              <a:ext uri="{FF2B5EF4-FFF2-40B4-BE49-F238E27FC236}">
                <a16:creationId xmlns:a16="http://schemas.microsoft.com/office/drawing/2014/main" id="{418A4B00-F0D9-2A49-9909-7A3720165099}"/>
              </a:ext>
            </a:extLst>
          </p:cNvPr>
          <p:cNvCxnSpPr/>
          <p:nvPr/>
        </p:nvCxnSpPr>
        <p:spPr>
          <a:xfrm>
            <a:off x="1935310" y="5011754"/>
            <a:ext cx="5020778" cy="0"/>
          </a:xfrm>
          <a:prstGeom prst="straightConnector1">
            <a:avLst/>
          </a:prstGeom>
          <a:noFill/>
          <a:ln w="28575" cap="flat" cmpd="sng">
            <a:solidFill>
              <a:srgbClr val="0070C0"/>
            </a:solidFill>
            <a:prstDash val="solid"/>
            <a:round/>
            <a:headEnd type="none" w="sm" len="sm"/>
            <a:tailEnd type="triangle" w="med" len="med"/>
          </a:ln>
        </p:spPr>
      </p:cxnSp>
      <p:cxnSp>
        <p:nvCxnSpPr>
          <p:cNvPr id="11" name="Google Shape;126;p16">
            <a:extLst>
              <a:ext uri="{FF2B5EF4-FFF2-40B4-BE49-F238E27FC236}">
                <a16:creationId xmlns:a16="http://schemas.microsoft.com/office/drawing/2014/main" id="{8B650A7B-4DCC-B543-8616-A4C8F629AD26}"/>
              </a:ext>
            </a:extLst>
          </p:cNvPr>
          <p:cNvCxnSpPr/>
          <p:nvPr/>
        </p:nvCxnSpPr>
        <p:spPr>
          <a:xfrm rot="10800000">
            <a:off x="2049609" y="1900388"/>
            <a:ext cx="0" cy="3225667"/>
          </a:xfrm>
          <a:prstGeom prst="straightConnector1">
            <a:avLst/>
          </a:prstGeom>
          <a:noFill/>
          <a:ln w="28575" cap="flat" cmpd="sng">
            <a:solidFill>
              <a:srgbClr val="0070C0"/>
            </a:solidFill>
            <a:prstDash val="solid"/>
            <a:round/>
            <a:headEnd type="none" w="sm" len="sm"/>
            <a:tailEnd type="triangle" w="med" len="med"/>
          </a:ln>
        </p:spPr>
      </p:cxnSp>
      <p:sp>
        <p:nvSpPr>
          <p:cNvPr id="12" name="Google Shape;127;p16">
            <a:extLst>
              <a:ext uri="{FF2B5EF4-FFF2-40B4-BE49-F238E27FC236}">
                <a16:creationId xmlns:a16="http://schemas.microsoft.com/office/drawing/2014/main" id="{3AE4FD09-0197-A94B-B0BE-3FC3572B7C19}"/>
              </a:ext>
            </a:extLst>
          </p:cNvPr>
          <p:cNvSpPr txBox="1"/>
          <p:nvPr/>
        </p:nvSpPr>
        <p:spPr>
          <a:xfrm>
            <a:off x="1274144" y="2113347"/>
            <a:ext cx="265938" cy="230833"/>
          </a:xfrm>
          <a:prstGeom prst="rect">
            <a:avLst/>
          </a:prstGeom>
          <a:noFill/>
          <a:ln>
            <a:noFill/>
          </a:ln>
        </p:spPr>
        <p:txBody>
          <a:bodyPr spcFirstLastPara="1" wrap="square" lIns="68569" tIns="34275" rIns="68569" bIns="34275" anchor="t" anchorCtr="0">
            <a:noAutofit/>
          </a:bodyPr>
          <a:lstStyle/>
          <a:p>
            <a:r>
              <a:rPr lang="en-US" sz="1050" dirty="0">
                <a:solidFill>
                  <a:srgbClr val="000000"/>
                </a:solidFill>
                <a:latin typeface="Calibri" panose="020F0502020204030204" pitchFamily="34" charset="0"/>
                <a:ea typeface="Cabin"/>
                <a:cs typeface="Calibri" panose="020F0502020204030204" pitchFamily="34" charset="0"/>
                <a:sym typeface="Cabin"/>
              </a:rPr>
              <a:t>Hi</a:t>
            </a:r>
            <a:endParaRPr sz="1350" dirty="0">
              <a:latin typeface="Calibri" panose="020F0502020204030204" pitchFamily="34" charset="0"/>
              <a:cs typeface="Calibri" panose="020F0502020204030204" pitchFamily="34" charset="0"/>
            </a:endParaRPr>
          </a:p>
        </p:txBody>
      </p:sp>
      <p:sp>
        <p:nvSpPr>
          <p:cNvPr id="13" name="Google Shape;128;p16">
            <a:extLst>
              <a:ext uri="{FF2B5EF4-FFF2-40B4-BE49-F238E27FC236}">
                <a16:creationId xmlns:a16="http://schemas.microsoft.com/office/drawing/2014/main" id="{FC328E9F-9D51-3747-A8AA-8F5A30F14BF6}"/>
              </a:ext>
            </a:extLst>
          </p:cNvPr>
          <p:cNvSpPr txBox="1"/>
          <p:nvPr/>
        </p:nvSpPr>
        <p:spPr>
          <a:xfrm>
            <a:off x="1212631" y="4780922"/>
            <a:ext cx="384962" cy="230833"/>
          </a:xfrm>
          <a:prstGeom prst="rect">
            <a:avLst/>
          </a:prstGeom>
          <a:noFill/>
          <a:ln>
            <a:noFill/>
          </a:ln>
        </p:spPr>
        <p:txBody>
          <a:bodyPr spcFirstLastPara="1" wrap="square" lIns="68569" tIns="34275" rIns="68569" bIns="34275" anchor="t" anchorCtr="0">
            <a:noAutofit/>
          </a:bodyPr>
          <a:lstStyle/>
          <a:p>
            <a:r>
              <a:rPr lang="en-US" sz="1050" dirty="0">
                <a:solidFill>
                  <a:srgbClr val="000000"/>
                </a:solidFill>
                <a:latin typeface="Calibri" panose="020F0502020204030204" pitchFamily="34" charset="0"/>
                <a:ea typeface="Cabin"/>
                <a:cs typeface="Calibri" panose="020F0502020204030204" pitchFamily="34" charset="0"/>
                <a:sym typeface="Cabin"/>
              </a:rPr>
              <a:t>Low</a:t>
            </a:r>
            <a:endParaRPr sz="1350" dirty="0">
              <a:latin typeface="Calibri" panose="020F0502020204030204" pitchFamily="34" charset="0"/>
              <a:cs typeface="Calibri" panose="020F0502020204030204" pitchFamily="34" charset="0"/>
            </a:endParaRPr>
          </a:p>
        </p:txBody>
      </p:sp>
      <p:sp>
        <p:nvSpPr>
          <p:cNvPr id="14" name="Google Shape;129;p16">
            <a:extLst>
              <a:ext uri="{FF2B5EF4-FFF2-40B4-BE49-F238E27FC236}">
                <a16:creationId xmlns:a16="http://schemas.microsoft.com/office/drawing/2014/main" id="{676126A2-5537-C84C-8796-8D8B7BA0AE5C}"/>
              </a:ext>
            </a:extLst>
          </p:cNvPr>
          <p:cNvSpPr txBox="1"/>
          <p:nvPr/>
        </p:nvSpPr>
        <p:spPr>
          <a:xfrm>
            <a:off x="6567602" y="5167131"/>
            <a:ext cx="265938" cy="230833"/>
          </a:xfrm>
          <a:prstGeom prst="rect">
            <a:avLst/>
          </a:prstGeom>
          <a:noFill/>
          <a:ln>
            <a:noFill/>
          </a:ln>
        </p:spPr>
        <p:txBody>
          <a:bodyPr spcFirstLastPara="1" wrap="square" lIns="68569" tIns="34275" rIns="68569" bIns="34275" anchor="t" anchorCtr="0">
            <a:noAutofit/>
          </a:bodyPr>
          <a:lstStyle/>
          <a:p>
            <a:r>
              <a:rPr lang="en-US" sz="1050" dirty="0">
                <a:solidFill>
                  <a:srgbClr val="000000"/>
                </a:solidFill>
                <a:latin typeface="Calibri" panose="020F0502020204030204" pitchFamily="34" charset="0"/>
                <a:ea typeface="Cabin"/>
                <a:cs typeface="Calibri" panose="020F0502020204030204" pitchFamily="34" charset="0"/>
                <a:sym typeface="Cabin"/>
              </a:rPr>
              <a:t>Hi</a:t>
            </a:r>
            <a:endParaRPr sz="1350" dirty="0">
              <a:latin typeface="Calibri" panose="020F0502020204030204" pitchFamily="34" charset="0"/>
              <a:cs typeface="Calibri" panose="020F0502020204030204" pitchFamily="34" charset="0"/>
            </a:endParaRPr>
          </a:p>
        </p:txBody>
      </p:sp>
      <p:sp>
        <p:nvSpPr>
          <p:cNvPr id="15" name="Google Shape;130;p16">
            <a:extLst>
              <a:ext uri="{FF2B5EF4-FFF2-40B4-BE49-F238E27FC236}">
                <a16:creationId xmlns:a16="http://schemas.microsoft.com/office/drawing/2014/main" id="{DEBADF28-5970-6F48-B5ED-6C36B56B1183}"/>
              </a:ext>
            </a:extLst>
          </p:cNvPr>
          <p:cNvSpPr txBox="1"/>
          <p:nvPr/>
        </p:nvSpPr>
        <p:spPr>
          <a:xfrm>
            <a:off x="2225254" y="5167131"/>
            <a:ext cx="384962" cy="230833"/>
          </a:xfrm>
          <a:prstGeom prst="rect">
            <a:avLst/>
          </a:prstGeom>
          <a:noFill/>
          <a:ln>
            <a:noFill/>
          </a:ln>
        </p:spPr>
        <p:txBody>
          <a:bodyPr spcFirstLastPara="1" wrap="square" lIns="68569" tIns="34275" rIns="68569" bIns="34275" anchor="t" anchorCtr="0">
            <a:noAutofit/>
          </a:bodyPr>
          <a:lstStyle/>
          <a:p>
            <a:r>
              <a:rPr lang="en-US" sz="1050" dirty="0">
                <a:solidFill>
                  <a:srgbClr val="000000"/>
                </a:solidFill>
                <a:latin typeface="Calibri" panose="020F0502020204030204" pitchFamily="34" charset="0"/>
                <a:ea typeface="Cabin"/>
                <a:cs typeface="Calibri" panose="020F0502020204030204" pitchFamily="34" charset="0"/>
                <a:sym typeface="Cabin"/>
              </a:rPr>
              <a:t>Low</a:t>
            </a:r>
            <a:endParaRPr sz="1350" dirty="0">
              <a:latin typeface="Calibri" panose="020F0502020204030204" pitchFamily="34" charset="0"/>
              <a:cs typeface="Calibri" panose="020F0502020204030204" pitchFamily="34" charset="0"/>
            </a:endParaRPr>
          </a:p>
        </p:txBody>
      </p:sp>
      <p:sp>
        <p:nvSpPr>
          <p:cNvPr id="16" name="Google Shape;132;p16">
            <a:extLst>
              <a:ext uri="{FF2B5EF4-FFF2-40B4-BE49-F238E27FC236}">
                <a16:creationId xmlns:a16="http://schemas.microsoft.com/office/drawing/2014/main" id="{AE81638E-3C04-0047-BED6-98FC6B7EC965}"/>
              </a:ext>
            </a:extLst>
          </p:cNvPr>
          <p:cNvSpPr txBox="1"/>
          <p:nvPr/>
        </p:nvSpPr>
        <p:spPr>
          <a:xfrm>
            <a:off x="2937355" y="3958083"/>
            <a:ext cx="1121971" cy="230833"/>
          </a:xfrm>
          <a:prstGeom prst="rect">
            <a:avLst/>
          </a:prstGeom>
          <a:noFill/>
          <a:ln>
            <a:noFill/>
          </a:ln>
        </p:spPr>
        <p:txBody>
          <a:bodyPr spcFirstLastPara="1" wrap="square" lIns="68569" tIns="34275" rIns="68569" bIns="34275" anchor="t" anchorCtr="0">
            <a:noAutofit/>
          </a:bodyPr>
          <a:lstStyle/>
          <a:p>
            <a:pPr algn="ctr"/>
            <a:r>
              <a:rPr lang="en-US" sz="1400" b="1" dirty="0">
                <a:solidFill>
                  <a:srgbClr val="000000"/>
                </a:solidFill>
                <a:latin typeface="Calibri" panose="020F0502020204030204" pitchFamily="34" charset="0"/>
                <a:ea typeface="Cabin"/>
                <a:cs typeface="Calibri" panose="020F0502020204030204" pitchFamily="34" charset="0"/>
                <a:sym typeface="Cabin"/>
              </a:rPr>
              <a:t>Product Vision</a:t>
            </a:r>
            <a:endParaRPr sz="1400" b="1" dirty="0">
              <a:latin typeface="Calibri" panose="020F0502020204030204" pitchFamily="34" charset="0"/>
              <a:cs typeface="Calibri" panose="020F0502020204030204" pitchFamily="34" charset="0"/>
            </a:endParaRPr>
          </a:p>
        </p:txBody>
      </p:sp>
      <p:sp>
        <p:nvSpPr>
          <p:cNvPr id="17" name="Google Shape;133;p16">
            <a:extLst>
              <a:ext uri="{FF2B5EF4-FFF2-40B4-BE49-F238E27FC236}">
                <a16:creationId xmlns:a16="http://schemas.microsoft.com/office/drawing/2014/main" id="{DB4B3648-C515-544C-8C39-9A273E75AF57}"/>
              </a:ext>
            </a:extLst>
          </p:cNvPr>
          <p:cNvSpPr/>
          <p:nvPr/>
        </p:nvSpPr>
        <p:spPr>
          <a:xfrm rot="2974104">
            <a:off x="4880444" y="1912428"/>
            <a:ext cx="263669" cy="2371163"/>
          </a:xfrm>
          <a:prstGeom prst="downArrow">
            <a:avLst>
              <a:gd name="adj1" fmla="val 50000"/>
              <a:gd name="adj2" fmla="val 50000"/>
            </a:avLst>
          </a:prstGeom>
          <a:solidFill>
            <a:schemeClr val="accent1"/>
          </a:solidFill>
          <a:ln w="25400" cap="flat" cmpd="sng">
            <a:solidFill>
              <a:srgbClr val="D9D9D9"/>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chemeClr val="lt1"/>
              </a:solidFill>
              <a:latin typeface="Calibri" panose="020F0502020204030204" pitchFamily="34" charset="0"/>
              <a:ea typeface="Cabin"/>
              <a:cs typeface="Calibri" panose="020F0502020204030204" pitchFamily="34" charset="0"/>
              <a:sym typeface="Cabin"/>
            </a:endParaRPr>
          </a:p>
        </p:txBody>
      </p:sp>
      <p:sp>
        <p:nvSpPr>
          <p:cNvPr id="18" name="Google Shape;134;p16">
            <a:extLst>
              <a:ext uri="{FF2B5EF4-FFF2-40B4-BE49-F238E27FC236}">
                <a16:creationId xmlns:a16="http://schemas.microsoft.com/office/drawing/2014/main" id="{30E54D92-84CB-F541-B080-879E2688251D}"/>
              </a:ext>
            </a:extLst>
          </p:cNvPr>
          <p:cNvSpPr txBox="1"/>
          <p:nvPr/>
        </p:nvSpPr>
        <p:spPr>
          <a:xfrm>
            <a:off x="5380500" y="3461993"/>
            <a:ext cx="3540019" cy="1052775"/>
          </a:xfrm>
          <a:prstGeom prst="rect">
            <a:avLst/>
          </a:prstGeom>
          <a:noFill/>
          <a:ln>
            <a:noFill/>
          </a:ln>
        </p:spPr>
        <p:txBody>
          <a:bodyPr spcFirstLastPara="1" wrap="square" lIns="68569" tIns="34275" rIns="68569" bIns="34275" anchor="t" anchorCtr="0">
            <a:noAutofit/>
          </a:bodyPr>
          <a:lstStyle/>
          <a:p>
            <a:r>
              <a:rPr lang="en-US" sz="1350" dirty="0">
                <a:latin typeface="Calibri" panose="020F0502020204030204" pitchFamily="34" charset="0"/>
                <a:ea typeface="Cabin"/>
                <a:cs typeface="Calibri" panose="020F0502020204030204" pitchFamily="34" charset="0"/>
                <a:sym typeface="Cabin"/>
              </a:rPr>
              <a:t>Considerations for a Product Vision…</a:t>
            </a:r>
            <a:endParaRPr sz="1350" dirty="0">
              <a:latin typeface="Calibri" panose="020F0502020204030204" pitchFamily="34" charset="0"/>
              <a:ea typeface="Cabin"/>
              <a:cs typeface="Calibri" panose="020F0502020204030204" pitchFamily="34" charset="0"/>
              <a:sym typeface="Cabin"/>
            </a:endParaRPr>
          </a:p>
          <a:p>
            <a:pPr marL="214313" indent="-214313">
              <a:buClr>
                <a:srgbClr val="000000"/>
              </a:buClr>
              <a:buSzPts val="1400"/>
              <a:buFont typeface="Arial"/>
              <a:buChar char="•"/>
            </a:pPr>
            <a:r>
              <a:rPr lang="en-US" sz="1050" dirty="0">
                <a:solidFill>
                  <a:srgbClr val="000000"/>
                </a:solidFill>
                <a:latin typeface="Calibri" panose="020F0502020204030204" pitchFamily="34" charset="0"/>
                <a:ea typeface="Cabin"/>
                <a:cs typeface="Calibri" panose="020F0502020204030204" pitchFamily="34" charset="0"/>
                <a:sym typeface="Cabin"/>
              </a:rPr>
              <a:t>More specific, less high level</a:t>
            </a:r>
            <a:endParaRPr sz="1350" dirty="0">
              <a:latin typeface="Calibri" panose="020F0502020204030204" pitchFamily="34" charset="0"/>
              <a:cs typeface="Calibri" panose="020F0502020204030204" pitchFamily="34" charset="0"/>
            </a:endParaRPr>
          </a:p>
          <a:p>
            <a:pPr marL="346075" lvl="3" indent="-112713">
              <a:buClr>
                <a:srgbClr val="000000"/>
              </a:buClr>
              <a:buSzPts val="1400"/>
              <a:buFont typeface="Arial"/>
              <a:buChar char="•"/>
            </a:pPr>
            <a:r>
              <a:rPr lang="en-US" sz="1050" dirty="0">
                <a:solidFill>
                  <a:srgbClr val="000000"/>
                </a:solidFill>
                <a:latin typeface="Calibri" panose="020F0502020204030204" pitchFamily="34" charset="0"/>
                <a:ea typeface="Cabin"/>
                <a:cs typeface="Calibri" panose="020F0502020204030204" pitchFamily="34" charset="0"/>
                <a:sym typeface="Cabin"/>
              </a:rPr>
              <a:t>Useful to judge merit &amp; investment</a:t>
            </a:r>
            <a:endParaRPr sz="1350" dirty="0">
              <a:latin typeface="Calibri" panose="020F0502020204030204" pitchFamily="34" charset="0"/>
              <a:cs typeface="Calibri" panose="020F0502020204030204" pitchFamily="34" charset="0"/>
            </a:endParaRPr>
          </a:p>
          <a:p>
            <a:pPr marL="214313" indent="-214313">
              <a:buClr>
                <a:srgbClr val="000000"/>
              </a:buClr>
              <a:buSzPts val="1400"/>
              <a:buFont typeface="Arial"/>
              <a:buChar char="•"/>
            </a:pPr>
            <a:r>
              <a:rPr lang="en-US" sz="1050" dirty="0">
                <a:solidFill>
                  <a:srgbClr val="000000"/>
                </a:solidFill>
                <a:latin typeface="Calibri" panose="020F0502020204030204" pitchFamily="34" charset="0"/>
                <a:ea typeface="Cabin"/>
                <a:cs typeface="Calibri" panose="020F0502020204030204" pitchFamily="34" charset="0"/>
                <a:sym typeface="Cabin"/>
              </a:rPr>
              <a:t>More tangible, less existential</a:t>
            </a:r>
            <a:endParaRPr sz="1350" dirty="0">
              <a:latin typeface="Calibri" panose="020F0502020204030204" pitchFamily="34" charset="0"/>
              <a:cs typeface="Calibri" panose="020F0502020204030204" pitchFamily="34" charset="0"/>
            </a:endParaRPr>
          </a:p>
          <a:p>
            <a:pPr marL="346075" lvl="3" indent="-112713">
              <a:buClr>
                <a:srgbClr val="000000"/>
              </a:buClr>
              <a:buSzPts val="1400"/>
              <a:buFont typeface="Arial"/>
              <a:buChar char="•"/>
            </a:pPr>
            <a:r>
              <a:rPr lang="en-US" sz="1050" dirty="0">
                <a:solidFill>
                  <a:srgbClr val="000000"/>
                </a:solidFill>
                <a:latin typeface="Calibri" panose="020F0502020204030204" pitchFamily="34" charset="0"/>
                <a:cs typeface="Calibri" panose="020F0502020204030204" pitchFamily="34" charset="0"/>
                <a:sym typeface="Cabin"/>
              </a:rPr>
              <a:t>Address vivid pain points</a:t>
            </a:r>
            <a:endParaRPr sz="1050" dirty="0">
              <a:solidFill>
                <a:srgbClr val="000000"/>
              </a:solidFill>
              <a:latin typeface="Calibri" panose="020F0502020204030204" pitchFamily="34" charset="0"/>
              <a:cs typeface="Calibri" panose="020F0502020204030204" pitchFamily="34" charset="0"/>
            </a:endParaRPr>
          </a:p>
        </p:txBody>
      </p:sp>
      <p:sp>
        <p:nvSpPr>
          <p:cNvPr id="19" name="Google Shape;135;p16">
            <a:extLst>
              <a:ext uri="{FF2B5EF4-FFF2-40B4-BE49-F238E27FC236}">
                <a16:creationId xmlns:a16="http://schemas.microsoft.com/office/drawing/2014/main" id="{1821507F-CB79-A045-B11F-323BE66B9604}"/>
              </a:ext>
            </a:extLst>
          </p:cNvPr>
          <p:cNvSpPr txBox="1"/>
          <p:nvPr/>
        </p:nvSpPr>
        <p:spPr>
          <a:xfrm>
            <a:off x="2417735" y="4423486"/>
            <a:ext cx="2220445" cy="493722"/>
          </a:xfrm>
          <a:prstGeom prst="rect">
            <a:avLst/>
          </a:prstGeom>
          <a:noFill/>
          <a:ln>
            <a:noFill/>
          </a:ln>
        </p:spPr>
        <p:txBody>
          <a:bodyPr spcFirstLastPara="1" wrap="square" lIns="68569" tIns="34275" rIns="68569" bIns="34275" anchor="t" anchorCtr="0">
            <a:noAutofit/>
          </a:bodyPr>
          <a:lstStyle/>
          <a:p>
            <a:pPr algn="ctr"/>
            <a:r>
              <a:rPr lang="en-US" sz="825" dirty="0">
                <a:solidFill>
                  <a:srgbClr val="000000"/>
                </a:solidFill>
                <a:latin typeface="Calibri" panose="020F0502020204030204" pitchFamily="34" charset="0"/>
                <a:ea typeface="Cabin"/>
                <a:cs typeface="Calibri" panose="020F0502020204030204" pitchFamily="34" charset="0"/>
                <a:sym typeface="Cabin"/>
              </a:rPr>
              <a:t>Note: Don’t make </a:t>
            </a:r>
            <a:r>
              <a:rPr lang="en-US" sz="825" dirty="0">
                <a:latin typeface="Calibri" panose="020F0502020204030204" pitchFamily="34" charset="0"/>
                <a:ea typeface="Cabin"/>
                <a:cs typeface="Calibri" panose="020F0502020204030204" pitchFamily="34" charset="0"/>
                <a:sym typeface="Cabin"/>
              </a:rPr>
              <a:t>level of abstraction</a:t>
            </a:r>
            <a:r>
              <a:rPr lang="en-US" sz="825" dirty="0">
                <a:solidFill>
                  <a:srgbClr val="000000"/>
                </a:solidFill>
                <a:latin typeface="Calibri" panose="020F0502020204030204" pitchFamily="34" charset="0"/>
                <a:ea typeface="Cabin"/>
                <a:cs typeface="Calibri" panose="020F0502020204030204" pitchFamily="34" charset="0"/>
                <a:sym typeface="Cabin"/>
              </a:rPr>
              <a:t> too. If too low, it limits possibilities</a:t>
            </a:r>
            <a:endParaRPr sz="1350" dirty="0">
              <a:latin typeface="Calibri" panose="020F0502020204030204" pitchFamily="34" charset="0"/>
              <a:cs typeface="Calibri" panose="020F0502020204030204" pitchFamily="34" charset="0"/>
            </a:endParaRPr>
          </a:p>
        </p:txBody>
      </p:sp>
      <p:sp>
        <p:nvSpPr>
          <p:cNvPr id="20" name="Google Shape;136;p16">
            <a:extLst>
              <a:ext uri="{FF2B5EF4-FFF2-40B4-BE49-F238E27FC236}">
                <a16:creationId xmlns:a16="http://schemas.microsoft.com/office/drawing/2014/main" id="{F23C883B-E134-E54D-B5C9-9EC4BFC912BC}"/>
              </a:ext>
            </a:extLst>
          </p:cNvPr>
          <p:cNvSpPr txBox="1"/>
          <p:nvPr/>
        </p:nvSpPr>
        <p:spPr>
          <a:xfrm>
            <a:off x="5928576" y="1871140"/>
            <a:ext cx="1165816" cy="484414"/>
          </a:xfrm>
          <a:prstGeom prst="rect">
            <a:avLst/>
          </a:prstGeom>
          <a:noFill/>
          <a:ln>
            <a:noFill/>
          </a:ln>
        </p:spPr>
        <p:txBody>
          <a:bodyPr spcFirstLastPara="1" wrap="square" lIns="68569" tIns="34275" rIns="68569" bIns="34275" anchor="t" anchorCtr="0">
            <a:noAutofit/>
          </a:bodyPr>
          <a:lstStyle/>
          <a:p>
            <a:pPr algn="ctr"/>
            <a:r>
              <a:rPr lang="en-US" sz="1350" dirty="0">
                <a:latin typeface="Calibri" panose="020F0502020204030204" pitchFamily="34" charset="0"/>
                <a:ea typeface="Cabin"/>
                <a:cs typeface="Calibri" panose="020F0502020204030204" pitchFamily="34" charset="0"/>
                <a:sym typeface="Cabin"/>
              </a:rPr>
              <a:t>Corporate Vision</a:t>
            </a:r>
            <a:endParaRPr sz="13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2272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7"/>
          <p:cNvSpPr txBox="1">
            <a:spLocks noGrp="1"/>
          </p:cNvSpPr>
          <p:nvPr>
            <p:ph type="title"/>
          </p:nvPr>
        </p:nvSpPr>
        <p:spPr>
          <a:xfrm>
            <a:off x="1222740" y="274497"/>
            <a:ext cx="5797296" cy="396332"/>
          </a:xfrm>
          <a:prstGeom prst="rect">
            <a:avLst/>
          </a:prstGeom>
          <a:solidFill>
            <a:srgbClr val="FFFFFF"/>
          </a:solidFill>
          <a:ln w="31750" cap="sq" cmpd="sng">
            <a:noFill/>
            <a:prstDash val="solid"/>
            <a:miter lim="800000"/>
            <a:headEnd type="none" w="sm" len="sm"/>
            <a:tailEnd type="none" w="sm" len="sm"/>
          </a:ln>
        </p:spPr>
        <p:txBody>
          <a:bodyPr spcFirstLastPara="1" vert="horz" wrap="square" lIns="137156" tIns="137156" rIns="137156" bIns="137156" rtlCol="0" anchor="ctr" anchorCtr="0">
            <a:noAutofit/>
          </a:bodyPr>
          <a:lstStyle/>
          <a:p>
            <a:pPr>
              <a:spcBef>
                <a:spcPts val="0"/>
              </a:spcBef>
              <a:buClr>
                <a:srgbClr val="262626"/>
              </a:buClr>
              <a:buSzPts val="1800"/>
            </a:pPr>
            <a:r>
              <a:rPr lang="en-US" sz="2400" dirty="0">
                <a:latin typeface="Calibri" panose="020F0502020204030204" pitchFamily="34" charset="0"/>
                <a:cs typeface="Calibri" panose="020F0502020204030204" pitchFamily="34" charset="0"/>
              </a:rPr>
              <a:t>Vision Formats</a:t>
            </a:r>
            <a:endParaRPr sz="2400" dirty="0">
              <a:latin typeface="Calibri" panose="020F0502020204030204" pitchFamily="34" charset="0"/>
              <a:cs typeface="Calibri" panose="020F0502020204030204" pitchFamily="34" charset="0"/>
            </a:endParaRPr>
          </a:p>
        </p:txBody>
      </p:sp>
      <p:sp>
        <p:nvSpPr>
          <p:cNvPr id="143" name="Google Shape;143;p17"/>
          <p:cNvSpPr txBox="1">
            <a:spLocks noGrp="1"/>
          </p:cNvSpPr>
          <p:nvPr>
            <p:ph type="body" idx="1"/>
          </p:nvPr>
        </p:nvSpPr>
        <p:spPr>
          <a:xfrm>
            <a:off x="1368790" y="1105047"/>
            <a:ext cx="6660421" cy="3642422"/>
          </a:xfrm>
          <a:prstGeom prst="rect">
            <a:avLst/>
          </a:prstGeom>
          <a:noFill/>
          <a:ln>
            <a:noFill/>
          </a:ln>
        </p:spPr>
        <p:txBody>
          <a:bodyPr spcFirstLastPara="1" vert="horz" wrap="square" lIns="68569" tIns="34275" rIns="68569" bIns="34275" rtlCol="0" anchor="t" anchorCtr="0">
            <a:noAutofit/>
          </a:bodyPr>
          <a:lstStyle/>
          <a:p>
            <a:pPr marL="85725" indent="0">
              <a:lnSpc>
                <a:spcPct val="100000"/>
              </a:lnSpc>
              <a:spcBef>
                <a:spcPts val="750"/>
              </a:spcBef>
              <a:buSzPts val="1800"/>
              <a:buNone/>
            </a:pPr>
            <a:r>
              <a:rPr lang="en-US" sz="1600" dirty="0">
                <a:latin typeface="Calibri" panose="020F0502020204030204" pitchFamily="34" charset="0"/>
                <a:cs typeface="Calibri" panose="020F0502020204030204" pitchFamily="34" charset="0"/>
              </a:rPr>
              <a:t>The Regis Mckenna Format  (long, but tried and true)</a:t>
            </a:r>
            <a:endParaRPr sz="1600" dirty="0">
              <a:latin typeface="Calibri" panose="020F0502020204030204" pitchFamily="34" charset="0"/>
              <a:cs typeface="Calibri" panose="020F0502020204030204" pitchFamily="34" charset="0"/>
            </a:endParaRPr>
          </a:p>
          <a:p>
            <a:pPr marL="342900" indent="-257175">
              <a:lnSpc>
                <a:spcPct val="100000"/>
              </a:lnSpc>
              <a:spcBef>
                <a:spcPts val="750"/>
              </a:spcBef>
              <a:buSzPts val="1800"/>
            </a:pPr>
            <a:r>
              <a:rPr lang="en-US" sz="1200" dirty="0">
                <a:latin typeface="Calibri" panose="020F0502020204030204" pitchFamily="34" charset="0"/>
                <a:cs typeface="Calibri" panose="020F0502020204030204" pitchFamily="34" charset="0"/>
              </a:rPr>
              <a:t>For [target customer]</a:t>
            </a:r>
            <a:endParaRPr sz="1200" dirty="0">
              <a:latin typeface="Calibri" panose="020F0502020204030204" pitchFamily="34" charset="0"/>
              <a:cs typeface="Calibri" panose="020F0502020204030204" pitchFamily="34" charset="0"/>
            </a:endParaRPr>
          </a:p>
          <a:p>
            <a:pPr marL="342900" indent="-257175">
              <a:lnSpc>
                <a:spcPct val="100000"/>
              </a:lnSpc>
              <a:spcBef>
                <a:spcPts val="750"/>
              </a:spcBef>
              <a:buSzPts val="1800"/>
            </a:pPr>
            <a:r>
              <a:rPr lang="en-US" sz="1200" dirty="0">
                <a:latin typeface="Calibri" panose="020F0502020204030204" pitchFamily="34" charset="0"/>
                <a:cs typeface="Calibri" panose="020F0502020204030204" pitchFamily="34" charset="0"/>
              </a:rPr>
              <a:t>Who [statement of need or opportunity]</a:t>
            </a:r>
            <a:endParaRPr sz="1200" dirty="0">
              <a:latin typeface="Calibri" panose="020F0502020204030204" pitchFamily="34" charset="0"/>
              <a:cs typeface="Calibri" panose="020F0502020204030204" pitchFamily="34" charset="0"/>
            </a:endParaRPr>
          </a:p>
          <a:p>
            <a:pPr marL="342900" indent="-257175">
              <a:lnSpc>
                <a:spcPct val="100000"/>
              </a:lnSpc>
              <a:spcBef>
                <a:spcPts val="750"/>
              </a:spcBef>
              <a:buSzPts val="1800"/>
            </a:pPr>
            <a:r>
              <a:rPr lang="en-US" sz="1200" dirty="0">
                <a:latin typeface="Calibri" panose="020F0502020204030204" pitchFamily="34" charset="0"/>
                <a:cs typeface="Calibri" panose="020F0502020204030204" pitchFamily="34" charset="0"/>
              </a:rPr>
              <a:t>The [product name] is a [product category]</a:t>
            </a:r>
            <a:endParaRPr sz="1200" dirty="0">
              <a:latin typeface="Calibri" panose="020F0502020204030204" pitchFamily="34" charset="0"/>
              <a:cs typeface="Calibri" panose="020F0502020204030204" pitchFamily="34" charset="0"/>
            </a:endParaRPr>
          </a:p>
          <a:p>
            <a:pPr marL="342900" indent="-257175">
              <a:lnSpc>
                <a:spcPct val="100000"/>
              </a:lnSpc>
              <a:spcBef>
                <a:spcPts val="750"/>
              </a:spcBef>
              <a:buSzPts val="1800"/>
            </a:pPr>
            <a:r>
              <a:rPr lang="en-US" sz="1200" dirty="0">
                <a:latin typeface="Calibri" panose="020F0502020204030204" pitchFamily="34" charset="0"/>
                <a:cs typeface="Calibri" panose="020F0502020204030204" pitchFamily="34" charset="0"/>
              </a:rPr>
              <a:t>That [statement of key benefit, a compelling reason to buy]</a:t>
            </a:r>
            <a:endParaRPr sz="1200" dirty="0">
              <a:latin typeface="Calibri" panose="020F0502020204030204" pitchFamily="34" charset="0"/>
              <a:cs typeface="Calibri" panose="020F0502020204030204" pitchFamily="34" charset="0"/>
            </a:endParaRPr>
          </a:p>
          <a:p>
            <a:pPr marL="342900" indent="-257175">
              <a:lnSpc>
                <a:spcPct val="100000"/>
              </a:lnSpc>
              <a:spcBef>
                <a:spcPts val="750"/>
              </a:spcBef>
              <a:buSzPts val="1800"/>
            </a:pPr>
            <a:r>
              <a:rPr lang="en-US" sz="1200" dirty="0">
                <a:latin typeface="Calibri" panose="020F0502020204030204" pitchFamily="34" charset="0"/>
                <a:cs typeface="Calibri" panose="020F0502020204030204" pitchFamily="34" charset="0"/>
              </a:rPr>
              <a:t>Unlike [primary competitive alternative or approach]</a:t>
            </a:r>
            <a:endParaRPr sz="1200" dirty="0">
              <a:latin typeface="Calibri" panose="020F0502020204030204" pitchFamily="34" charset="0"/>
              <a:cs typeface="Calibri" panose="020F0502020204030204" pitchFamily="34" charset="0"/>
            </a:endParaRPr>
          </a:p>
          <a:p>
            <a:pPr marL="342900" indent="-257175">
              <a:lnSpc>
                <a:spcPct val="100000"/>
              </a:lnSpc>
              <a:spcBef>
                <a:spcPts val="750"/>
              </a:spcBef>
              <a:buSzPts val="1800"/>
            </a:pPr>
            <a:r>
              <a:rPr lang="en-US" sz="1200" dirty="0">
                <a:latin typeface="Calibri" panose="020F0502020204030204" pitchFamily="34" charset="0"/>
                <a:cs typeface="Calibri" panose="020F0502020204030204" pitchFamily="34" charset="0"/>
              </a:rPr>
              <a:t>Our product [statement of primary differentiation]</a:t>
            </a:r>
            <a:endParaRPr sz="1200" dirty="0">
              <a:latin typeface="Calibri" panose="020F0502020204030204" pitchFamily="34" charset="0"/>
              <a:cs typeface="Calibri" panose="020F0502020204030204" pitchFamily="34" charset="0"/>
            </a:endParaRPr>
          </a:p>
          <a:p>
            <a:pPr marL="85725" indent="0">
              <a:lnSpc>
                <a:spcPct val="100000"/>
              </a:lnSpc>
              <a:spcBef>
                <a:spcPts val="750"/>
              </a:spcBef>
              <a:buSzPts val="1800"/>
              <a:buNone/>
            </a:pPr>
            <a:r>
              <a:rPr lang="en-US" sz="1600" dirty="0">
                <a:latin typeface="Calibri" panose="020F0502020204030204" pitchFamily="34" charset="0"/>
                <a:cs typeface="Calibri" panose="020F0502020204030204" pitchFamily="34" charset="0"/>
              </a:rPr>
              <a:t>The “Simile” Approach (handy for a specific product)</a:t>
            </a:r>
            <a:endParaRPr sz="1600" dirty="0">
              <a:latin typeface="Calibri" panose="020F0502020204030204" pitchFamily="34" charset="0"/>
              <a:cs typeface="Calibri" panose="020F0502020204030204" pitchFamily="34" charset="0"/>
            </a:endParaRPr>
          </a:p>
          <a:p>
            <a:pPr marL="342900" indent="-257175">
              <a:lnSpc>
                <a:spcPct val="100000"/>
              </a:lnSpc>
              <a:spcBef>
                <a:spcPts val="750"/>
              </a:spcBef>
              <a:buSzPts val="1800"/>
            </a:pPr>
            <a:r>
              <a:rPr lang="en-US" sz="1200" dirty="0">
                <a:latin typeface="Calibri" panose="020F0502020204030204" pitchFamily="34" charset="0"/>
                <a:cs typeface="Calibri" panose="020F0502020204030204" pitchFamily="34" charset="0"/>
              </a:rPr>
              <a:t>It’s like </a:t>
            </a:r>
            <a:endParaRPr sz="1200" dirty="0">
              <a:latin typeface="Calibri" panose="020F0502020204030204" pitchFamily="34" charset="0"/>
              <a:cs typeface="Calibri" panose="020F0502020204030204" pitchFamily="34" charset="0"/>
            </a:endParaRPr>
          </a:p>
          <a:p>
            <a:pPr marL="342900" indent="-257175">
              <a:lnSpc>
                <a:spcPct val="100000"/>
              </a:lnSpc>
              <a:spcBef>
                <a:spcPts val="750"/>
              </a:spcBef>
              <a:buSzPts val="1800"/>
            </a:pPr>
            <a:r>
              <a:rPr lang="en-US" sz="1200" dirty="0">
                <a:latin typeface="Calibri" panose="020F0502020204030204" pitchFamily="34" charset="0"/>
                <a:cs typeface="Calibri" panose="020F0502020204030204" pitchFamily="34" charset="0"/>
              </a:rPr>
              <a:t>[reference product in another category]</a:t>
            </a:r>
            <a:endParaRPr sz="1200" dirty="0">
              <a:latin typeface="Calibri" panose="020F0502020204030204" pitchFamily="34" charset="0"/>
              <a:cs typeface="Calibri" panose="020F0502020204030204" pitchFamily="34" charset="0"/>
            </a:endParaRPr>
          </a:p>
          <a:p>
            <a:pPr marL="342900" indent="-257175">
              <a:lnSpc>
                <a:spcPct val="100000"/>
              </a:lnSpc>
              <a:spcBef>
                <a:spcPts val="750"/>
              </a:spcBef>
              <a:buSzPts val="1800"/>
            </a:pPr>
            <a:r>
              <a:rPr lang="en-US" sz="1200" dirty="0">
                <a:latin typeface="Calibri" panose="020F0502020204030204" pitchFamily="34" charset="0"/>
                <a:cs typeface="Calibri" panose="020F0502020204030204" pitchFamily="34" charset="0"/>
              </a:rPr>
              <a:t>for</a:t>
            </a:r>
            <a:endParaRPr sz="1200" dirty="0">
              <a:latin typeface="Calibri" panose="020F0502020204030204" pitchFamily="34" charset="0"/>
              <a:cs typeface="Calibri" panose="020F0502020204030204" pitchFamily="34" charset="0"/>
            </a:endParaRPr>
          </a:p>
          <a:p>
            <a:pPr marL="342900" indent="-257175">
              <a:lnSpc>
                <a:spcPct val="100000"/>
              </a:lnSpc>
              <a:spcBef>
                <a:spcPts val="750"/>
              </a:spcBef>
              <a:buSzPts val="1800"/>
            </a:pPr>
            <a:r>
              <a:rPr lang="en-US" sz="1200" dirty="0">
                <a:latin typeface="Calibri" panose="020F0502020204030204" pitchFamily="34" charset="0"/>
                <a:cs typeface="Calibri" panose="020F0502020204030204" pitchFamily="34" charset="0"/>
              </a:rPr>
              <a:t>[new application]</a:t>
            </a:r>
            <a:endParaRPr sz="1200" dirty="0">
              <a:latin typeface="Calibri" panose="020F0502020204030204" pitchFamily="34" charset="0"/>
              <a:cs typeface="Calibri" panose="020F0502020204030204" pitchFamily="34" charset="0"/>
            </a:endParaRPr>
          </a:p>
          <a:p>
            <a:pPr marL="342900" indent="-171450">
              <a:lnSpc>
                <a:spcPct val="100000"/>
              </a:lnSpc>
              <a:spcBef>
                <a:spcPts val="750"/>
              </a:spcBef>
              <a:buSzPts val="1800"/>
              <a:buNone/>
            </a:pPr>
            <a:endParaRPr sz="1200" dirty="0">
              <a:latin typeface="Calibri" panose="020F0502020204030204" pitchFamily="34" charset="0"/>
              <a:cs typeface="Calibri" panose="020F0502020204030204" pitchFamily="34" charset="0"/>
            </a:endParaRPr>
          </a:p>
        </p:txBody>
      </p:sp>
      <p:sp>
        <p:nvSpPr>
          <p:cNvPr id="144" name="Google Shape;144;p17"/>
          <p:cNvSpPr txBox="1">
            <a:spLocks noGrp="1"/>
          </p:cNvSpPr>
          <p:nvPr>
            <p:ph type="dt" idx="10"/>
          </p:nvPr>
        </p:nvSpPr>
        <p:spPr>
          <a:xfrm>
            <a:off x="520047" y="6466892"/>
            <a:ext cx="2065310" cy="242976"/>
          </a:xfrm>
          <a:prstGeom prst="rect">
            <a:avLst/>
          </a:prstGeom>
          <a:noFill/>
          <a:ln>
            <a:noFill/>
          </a:ln>
        </p:spPr>
        <p:txBody>
          <a:bodyPr spcFirstLastPara="1" vert="horz" wrap="square" lIns="68569" tIns="34275" rIns="68569" bIns="34275" rtlCol="0" anchor="ctr" anchorCtr="0">
            <a:noAutofit/>
          </a:bodyPr>
          <a:lstStyle/>
          <a:p>
            <a:pPr>
              <a:buSzPts val="1400"/>
            </a:pPr>
            <a:r>
              <a:rPr lang="en-US" dirty="0"/>
              <a:t>Jan 2020</a:t>
            </a:r>
            <a:endParaRPr dirty="0"/>
          </a:p>
        </p:txBody>
      </p:sp>
      <p:sp>
        <p:nvSpPr>
          <p:cNvPr id="145" name="Google Shape;145;p17"/>
          <p:cNvSpPr txBox="1">
            <a:spLocks noGrp="1"/>
          </p:cNvSpPr>
          <p:nvPr>
            <p:ph type="ftr" idx="11"/>
          </p:nvPr>
        </p:nvSpPr>
        <p:spPr>
          <a:xfrm>
            <a:off x="7528052" y="6469838"/>
            <a:ext cx="1326880" cy="240030"/>
          </a:xfrm>
          <a:prstGeom prst="rect">
            <a:avLst/>
          </a:prstGeom>
          <a:noFill/>
          <a:ln>
            <a:noFill/>
          </a:ln>
        </p:spPr>
        <p:txBody>
          <a:bodyPr spcFirstLastPara="1" vert="horz" wrap="square" lIns="68569" tIns="34275" rIns="68569" bIns="34275" rtlCol="0" anchor="ctr" anchorCtr="0">
            <a:noAutofit/>
          </a:bodyPr>
          <a:lstStyle/>
          <a:p>
            <a:pPr>
              <a:buSzPts val="1400"/>
            </a:pPr>
            <a:r>
              <a:rPr lang="en-US" dirty="0"/>
              <a:t>TCGen Inc.</a:t>
            </a:r>
            <a:endParaRPr dirty="0"/>
          </a:p>
        </p:txBody>
      </p:sp>
    </p:spTree>
    <p:extLst>
      <p:ext uri="{BB962C8B-B14F-4D97-AF65-F5344CB8AC3E}">
        <p14:creationId xmlns:p14="http://schemas.microsoft.com/office/powerpoint/2010/main" val="747374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8"/>
          <p:cNvSpPr txBox="1">
            <a:spLocks noGrp="1"/>
          </p:cNvSpPr>
          <p:nvPr>
            <p:ph type="title"/>
          </p:nvPr>
        </p:nvSpPr>
        <p:spPr>
          <a:xfrm>
            <a:off x="1202625" y="240663"/>
            <a:ext cx="5998275" cy="487350"/>
          </a:xfrm>
          <a:prstGeom prst="rect">
            <a:avLst/>
          </a:prstGeom>
        </p:spPr>
        <p:txBody>
          <a:bodyPr spcFirstLastPara="1" vert="horz" wrap="square" lIns="137156" tIns="137156" rIns="137156" bIns="137156" rtlCol="0" anchor="ctr" anchorCtr="0">
            <a:noAutofit/>
          </a:bodyPr>
          <a:lstStyle/>
          <a:p>
            <a:pPr>
              <a:spcBef>
                <a:spcPts val="0"/>
              </a:spcBef>
            </a:pPr>
            <a:r>
              <a:rPr lang="en-US" sz="2400" dirty="0">
                <a:latin typeface="Calibri" panose="020F0502020204030204" pitchFamily="34" charset="0"/>
                <a:cs typeface="Calibri" panose="020F0502020204030204" pitchFamily="34" charset="0"/>
              </a:rPr>
              <a:t>Vision Worksheet</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Helpful for Thinking about a Product Vision</a:t>
            </a:r>
            <a:endParaRPr sz="2400" dirty="0">
              <a:latin typeface="Calibri" panose="020F0502020204030204" pitchFamily="34" charset="0"/>
              <a:cs typeface="Calibri" panose="020F0502020204030204" pitchFamily="34" charset="0"/>
            </a:endParaRPr>
          </a:p>
        </p:txBody>
      </p:sp>
      <p:graphicFrame>
        <p:nvGraphicFramePr>
          <p:cNvPr id="154" name="Google Shape;154;p18"/>
          <p:cNvGraphicFramePr/>
          <p:nvPr>
            <p:extLst>
              <p:ext uri="{D42A27DB-BD31-4B8C-83A1-F6EECF244321}">
                <p14:modId xmlns:p14="http://schemas.microsoft.com/office/powerpoint/2010/main" val="3428656151"/>
              </p:ext>
            </p:extLst>
          </p:nvPr>
        </p:nvGraphicFramePr>
        <p:xfrm>
          <a:off x="985444" y="1607272"/>
          <a:ext cx="7173112" cy="3643455"/>
        </p:xfrm>
        <a:graphic>
          <a:graphicData uri="http://schemas.openxmlformats.org/drawingml/2006/table">
            <a:tbl>
              <a:tblPr>
                <a:noFill/>
              </a:tblPr>
              <a:tblGrid>
                <a:gridCol w="1880231">
                  <a:extLst>
                    <a:ext uri="{9D8B030D-6E8A-4147-A177-3AD203B41FA5}">
                      <a16:colId xmlns:a16="http://schemas.microsoft.com/office/drawing/2014/main" val="20000"/>
                    </a:ext>
                  </a:extLst>
                </a:gridCol>
                <a:gridCol w="1706325">
                  <a:extLst>
                    <a:ext uri="{9D8B030D-6E8A-4147-A177-3AD203B41FA5}">
                      <a16:colId xmlns:a16="http://schemas.microsoft.com/office/drawing/2014/main" val="20001"/>
                    </a:ext>
                  </a:extLst>
                </a:gridCol>
                <a:gridCol w="1847606">
                  <a:extLst>
                    <a:ext uri="{9D8B030D-6E8A-4147-A177-3AD203B41FA5}">
                      <a16:colId xmlns:a16="http://schemas.microsoft.com/office/drawing/2014/main" val="20002"/>
                    </a:ext>
                  </a:extLst>
                </a:gridCol>
                <a:gridCol w="1738950">
                  <a:extLst>
                    <a:ext uri="{9D8B030D-6E8A-4147-A177-3AD203B41FA5}">
                      <a16:colId xmlns:a16="http://schemas.microsoft.com/office/drawing/2014/main" val="20003"/>
                    </a:ext>
                  </a:extLst>
                </a:gridCol>
              </a:tblGrid>
              <a:tr h="833034">
                <a:tc gridSpan="4">
                  <a:txBody>
                    <a:bodyPr/>
                    <a:lstStyle/>
                    <a:p>
                      <a:pPr marL="0" lvl="0" indent="0" algn="ctr" rtl="0">
                        <a:lnSpc>
                          <a:spcPct val="115000"/>
                        </a:lnSpc>
                        <a:spcBef>
                          <a:spcPts val="0"/>
                        </a:spcBef>
                        <a:spcAft>
                          <a:spcPts val="0"/>
                        </a:spcAft>
                        <a:buNone/>
                      </a:pPr>
                      <a:r>
                        <a:rPr lang="en-US" sz="1400" b="1" dirty="0">
                          <a:solidFill>
                            <a:srgbClr val="FFFFFF"/>
                          </a:solidFill>
                        </a:rPr>
                        <a:t>VISION</a:t>
                      </a:r>
                      <a:endParaRPr sz="1400" b="1" dirty="0">
                        <a:solidFill>
                          <a:srgbClr val="FFFFFF"/>
                        </a:solidFill>
                      </a:endParaRPr>
                    </a:p>
                    <a:p>
                      <a:pPr marL="0" lvl="0" indent="0" algn="ctr" rtl="0">
                        <a:lnSpc>
                          <a:spcPct val="115000"/>
                        </a:lnSpc>
                        <a:spcBef>
                          <a:spcPts val="0"/>
                        </a:spcBef>
                        <a:spcAft>
                          <a:spcPts val="0"/>
                        </a:spcAft>
                        <a:buNone/>
                      </a:pPr>
                      <a:r>
                        <a:rPr lang="en-US" sz="1400" b="1" dirty="0">
                          <a:solidFill>
                            <a:srgbClr val="FFFFFF"/>
                          </a:solidFill>
                        </a:rPr>
                        <a:t>What is [YOUR COMPANY’S] purpose for creating the products?</a:t>
                      </a:r>
                      <a:endParaRPr sz="1400" b="1" dirty="0">
                        <a:solidFill>
                          <a:srgbClr val="FFFFFF"/>
                        </a:solidFill>
                      </a:endParaRPr>
                    </a:p>
                    <a:p>
                      <a:pPr marL="0" lvl="0" indent="0" algn="ctr" rtl="0">
                        <a:lnSpc>
                          <a:spcPct val="115000"/>
                        </a:lnSpc>
                        <a:spcBef>
                          <a:spcPts val="0"/>
                        </a:spcBef>
                        <a:spcAft>
                          <a:spcPts val="0"/>
                        </a:spcAft>
                        <a:buNone/>
                      </a:pPr>
                      <a:r>
                        <a:rPr lang="en-US" sz="1400" b="1" dirty="0">
                          <a:solidFill>
                            <a:srgbClr val="FFFFFF"/>
                          </a:solidFill>
                        </a:rPr>
                        <a:t>What does the future look like?</a:t>
                      </a:r>
                      <a:endParaRPr sz="1400" b="1" dirty="0">
                        <a:solidFill>
                          <a:srgbClr val="FFFFFF"/>
                        </a:solidFill>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497B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5585">
                <a:tc>
                  <a:txBody>
                    <a:bodyPr/>
                    <a:lstStyle/>
                    <a:p>
                      <a:pPr marL="0" lvl="0" indent="0" algn="ctr" rtl="0">
                        <a:lnSpc>
                          <a:spcPct val="115000"/>
                        </a:lnSpc>
                        <a:spcBef>
                          <a:spcPts val="0"/>
                        </a:spcBef>
                        <a:spcAft>
                          <a:spcPts val="0"/>
                        </a:spcAft>
                        <a:buNone/>
                      </a:pPr>
                      <a:r>
                        <a:rPr lang="en-US" sz="900" b="1" dirty="0"/>
                        <a:t>Customer/Markets</a:t>
                      </a:r>
                      <a:endParaRPr sz="900" b="1" dirty="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solidFill>
                      <a:schemeClr val="bg1">
                        <a:lumMod val="85000"/>
                      </a:schemeClr>
                    </a:solidFill>
                  </a:tcPr>
                </a:tc>
                <a:tc>
                  <a:txBody>
                    <a:bodyPr/>
                    <a:lstStyle/>
                    <a:p>
                      <a:pPr marL="0" lvl="0" indent="0" algn="ctr" rtl="0">
                        <a:lnSpc>
                          <a:spcPct val="115000"/>
                        </a:lnSpc>
                        <a:spcBef>
                          <a:spcPts val="0"/>
                        </a:spcBef>
                        <a:spcAft>
                          <a:spcPts val="0"/>
                        </a:spcAft>
                        <a:buNone/>
                      </a:pPr>
                      <a:r>
                        <a:rPr lang="en-US" sz="900" b="1" dirty="0"/>
                        <a:t>Market Needs</a:t>
                      </a:r>
                      <a:endParaRPr sz="900" b="1" dirty="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solidFill>
                      <a:schemeClr val="bg1">
                        <a:lumMod val="85000"/>
                      </a:schemeClr>
                    </a:solidFill>
                  </a:tcPr>
                </a:tc>
                <a:tc>
                  <a:txBody>
                    <a:bodyPr/>
                    <a:lstStyle/>
                    <a:p>
                      <a:pPr marL="0" lvl="0" indent="0" algn="ctr" rtl="0">
                        <a:lnSpc>
                          <a:spcPct val="115000"/>
                        </a:lnSpc>
                        <a:spcBef>
                          <a:spcPts val="0"/>
                        </a:spcBef>
                        <a:spcAft>
                          <a:spcPts val="0"/>
                        </a:spcAft>
                        <a:buNone/>
                      </a:pPr>
                      <a:r>
                        <a:rPr lang="en-US" sz="900" b="1" dirty="0"/>
                        <a:t>Solution/Product</a:t>
                      </a:r>
                      <a:endParaRPr sz="900" b="1" dirty="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solidFill>
                      <a:schemeClr val="bg1">
                        <a:lumMod val="85000"/>
                      </a:schemeClr>
                    </a:solidFill>
                  </a:tcPr>
                </a:tc>
                <a:tc>
                  <a:txBody>
                    <a:bodyPr/>
                    <a:lstStyle/>
                    <a:p>
                      <a:pPr marL="0" lvl="0" indent="0" algn="ctr" rtl="0">
                        <a:lnSpc>
                          <a:spcPct val="115000"/>
                        </a:lnSpc>
                        <a:spcBef>
                          <a:spcPts val="0"/>
                        </a:spcBef>
                        <a:spcAft>
                          <a:spcPts val="0"/>
                        </a:spcAft>
                        <a:buNone/>
                      </a:pPr>
                      <a:r>
                        <a:rPr lang="en-US" sz="900" b="1" dirty="0"/>
                        <a:t>Business Goals</a:t>
                      </a:r>
                      <a:endParaRPr sz="900" b="1" dirty="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solidFill>
                      <a:schemeClr val="bg1">
                        <a:lumMod val="85000"/>
                      </a:schemeClr>
                    </a:solidFill>
                  </a:tcPr>
                </a:tc>
                <a:extLst>
                  <a:ext uri="{0D108BD9-81ED-4DB2-BD59-A6C34878D82A}">
                    <a16:rowId xmlns:a16="http://schemas.microsoft.com/office/drawing/2014/main" val="10001"/>
                  </a:ext>
                </a:extLst>
              </a:tr>
              <a:tr h="596433">
                <a:tc>
                  <a:txBody>
                    <a:bodyPr/>
                    <a:lstStyle/>
                    <a:p>
                      <a:pPr marL="0" lvl="0" indent="0" algn="l" rtl="0">
                        <a:lnSpc>
                          <a:spcPct val="115000"/>
                        </a:lnSpc>
                        <a:spcBef>
                          <a:spcPts val="0"/>
                        </a:spcBef>
                        <a:spcAft>
                          <a:spcPts val="0"/>
                        </a:spcAft>
                        <a:buNone/>
                      </a:pPr>
                      <a:r>
                        <a:rPr lang="en-US" sz="1200" b="0" i="0" dirty="0">
                          <a:latin typeface="Calibri Light" panose="020F0302020204030204" pitchFamily="34" charset="0"/>
                          <a:cs typeface="Calibri Light" panose="020F0302020204030204" pitchFamily="34" charset="0"/>
                        </a:rPr>
                        <a:t>Which market segments should we serve?</a:t>
                      </a:r>
                      <a:endParaRPr sz="1200" b="0" i="0" dirty="0">
                        <a:latin typeface="Calibri Light" panose="020F0302020204030204" pitchFamily="34" charset="0"/>
                        <a:cs typeface="Calibri Light" panose="020F0302020204030204" pitchFamily="34" charset="0"/>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lvl="0" indent="0" algn="l" rtl="0">
                        <a:lnSpc>
                          <a:spcPct val="115000"/>
                        </a:lnSpc>
                        <a:spcBef>
                          <a:spcPts val="0"/>
                        </a:spcBef>
                        <a:spcAft>
                          <a:spcPts val="0"/>
                        </a:spcAft>
                        <a:buNone/>
                      </a:pPr>
                      <a:r>
                        <a:rPr lang="en-US" sz="1200" b="0" i="0" dirty="0">
                          <a:latin typeface="Calibri Light" panose="020F0302020204030204" pitchFamily="34" charset="0"/>
                          <a:cs typeface="Calibri Light" panose="020F0302020204030204" pitchFamily="34" charset="0"/>
                        </a:rPr>
                        <a:t>What problems do we solve?</a:t>
                      </a:r>
                      <a:endParaRPr sz="1200" b="0" i="0" dirty="0">
                        <a:latin typeface="Calibri Light" panose="020F0302020204030204" pitchFamily="34" charset="0"/>
                        <a:cs typeface="Calibri Light" panose="020F0302020204030204" pitchFamily="34" charset="0"/>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lvl="0" indent="0" algn="l" rtl="0">
                        <a:lnSpc>
                          <a:spcPct val="115000"/>
                        </a:lnSpc>
                        <a:spcBef>
                          <a:spcPts val="0"/>
                        </a:spcBef>
                        <a:spcAft>
                          <a:spcPts val="0"/>
                        </a:spcAft>
                        <a:buNone/>
                      </a:pPr>
                      <a:r>
                        <a:rPr lang="en-US" sz="1200" b="0" i="0" dirty="0">
                          <a:latin typeface="Calibri Light" panose="020F0302020204030204" pitchFamily="34" charset="0"/>
                          <a:cs typeface="Calibri Light" panose="020F0302020204030204" pitchFamily="34" charset="0"/>
                        </a:rPr>
                        <a:t>What is the solution?</a:t>
                      </a:r>
                      <a:endParaRPr sz="1200" b="0" i="0" dirty="0">
                        <a:latin typeface="Calibri Light" panose="020F0302020204030204" pitchFamily="34" charset="0"/>
                        <a:cs typeface="Calibri Light" panose="020F0302020204030204" pitchFamily="34" charset="0"/>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lvl="0" indent="0" algn="l" rtl="0">
                        <a:lnSpc>
                          <a:spcPct val="115000"/>
                        </a:lnSpc>
                        <a:spcBef>
                          <a:spcPts val="0"/>
                        </a:spcBef>
                        <a:spcAft>
                          <a:spcPts val="0"/>
                        </a:spcAft>
                        <a:buNone/>
                      </a:pPr>
                      <a:r>
                        <a:rPr lang="en-US" sz="1200" b="0" i="0" dirty="0">
                          <a:latin typeface="Calibri Light" panose="020F0302020204030204" pitchFamily="34" charset="0"/>
                          <a:cs typeface="Calibri Light" panose="020F0302020204030204" pitchFamily="34" charset="0"/>
                        </a:rPr>
                        <a:t>What are our goals for serving our customers?</a:t>
                      </a:r>
                      <a:endParaRPr sz="1200" b="0" i="0" dirty="0">
                        <a:latin typeface="Calibri Light" panose="020F0302020204030204" pitchFamily="34" charset="0"/>
                        <a:cs typeface="Calibri Light" panose="020F0302020204030204" pitchFamily="34" charset="0"/>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extLst>
                  <a:ext uri="{0D108BD9-81ED-4DB2-BD59-A6C34878D82A}">
                    <a16:rowId xmlns:a16="http://schemas.microsoft.com/office/drawing/2014/main" val="10002"/>
                  </a:ext>
                </a:extLst>
              </a:tr>
              <a:tr h="833034">
                <a:tc>
                  <a:txBody>
                    <a:bodyPr/>
                    <a:lstStyle/>
                    <a:p>
                      <a:pPr marL="0" lvl="0" indent="0" algn="l" rtl="0">
                        <a:lnSpc>
                          <a:spcPct val="115000"/>
                        </a:lnSpc>
                        <a:spcBef>
                          <a:spcPts val="0"/>
                        </a:spcBef>
                        <a:spcAft>
                          <a:spcPts val="0"/>
                        </a:spcAft>
                        <a:buNone/>
                      </a:pPr>
                      <a:r>
                        <a:rPr lang="en-US" sz="1200" b="0" i="0" dirty="0">
                          <a:latin typeface="Calibri Light" panose="020F0302020204030204" pitchFamily="34" charset="0"/>
                          <a:cs typeface="Calibri Light" panose="020F0302020204030204" pitchFamily="34" charset="0"/>
                        </a:rPr>
                        <a:t>Where might we find the biggest concentration of customers?</a:t>
                      </a:r>
                      <a:endParaRPr sz="1200" b="0" i="0" dirty="0">
                        <a:latin typeface="Calibri Light" panose="020F0302020204030204" pitchFamily="34" charset="0"/>
                        <a:cs typeface="Calibri Light" panose="020F0302020204030204" pitchFamily="34" charset="0"/>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lvl="0" indent="0" algn="l" rtl="0">
                        <a:lnSpc>
                          <a:spcPct val="115000"/>
                        </a:lnSpc>
                        <a:spcBef>
                          <a:spcPts val="0"/>
                        </a:spcBef>
                        <a:spcAft>
                          <a:spcPts val="0"/>
                        </a:spcAft>
                        <a:buNone/>
                      </a:pPr>
                      <a:r>
                        <a:rPr lang="en-US" sz="1200" b="0" i="0" dirty="0">
                          <a:latin typeface="Calibri Light" panose="020F0302020204030204" pitchFamily="34" charset="0"/>
                          <a:cs typeface="Calibri Light" panose="020F0302020204030204" pitchFamily="34" charset="0"/>
                        </a:rPr>
                        <a:t>What are the biggest benefits?</a:t>
                      </a:r>
                      <a:endParaRPr sz="1200" b="0" i="0" dirty="0">
                        <a:latin typeface="Calibri Light" panose="020F0302020204030204" pitchFamily="34" charset="0"/>
                        <a:cs typeface="Calibri Light" panose="020F0302020204030204" pitchFamily="34" charset="0"/>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lvl="0" indent="0" algn="l" rtl="0">
                        <a:lnSpc>
                          <a:spcPct val="115000"/>
                        </a:lnSpc>
                        <a:spcBef>
                          <a:spcPts val="0"/>
                        </a:spcBef>
                        <a:spcAft>
                          <a:spcPts val="0"/>
                        </a:spcAft>
                        <a:buNone/>
                      </a:pPr>
                      <a:r>
                        <a:rPr lang="en-US" sz="1200" b="0" i="0" dirty="0">
                          <a:latin typeface="Calibri Light" panose="020F0302020204030204" pitchFamily="34" charset="0"/>
                          <a:cs typeface="Calibri Light" panose="020F0302020204030204" pitchFamily="34" charset="0"/>
                        </a:rPr>
                        <a:t>What is the biggest point of difference?</a:t>
                      </a:r>
                      <a:endParaRPr sz="1200" b="0" i="0" dirty="0">
                        <a:latin typeface="Calibri Light" panose="020F0302020204030204" pitchFamily="34" charset="0"/>
                        <a:cs typeface="Calibri Light" panose="020F0302020204030204" pitchFamily="34" charset="0"/>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lvl="0" indent="0" algn="l" rtl="0">
                        <a:lnSpc>
                          <a:spcPct val="115000"/>
                        </a:lnSpc>
                        <a:spcBef>
                          <a:spcPts val="0"/>
                        </a:spcBef>
                        <a:spcAft>
                          <a:spcPts val="0"/>
                        </a:spcAft>
                        <a:buNone/>
                      </a:pPr>
                      <a:r>
                        <a:rPr lang="en-US" sz="1200" b="0" i="0" dirty="0">
                          <a:latin typeface="Calibri Light" panose="020F0302020204030204" pitchFamily="34" charset="0"/>
                          <a:cs typeface="Calibri Light" panose="020F0302020204030204" pitchFamily="34" charset="0"/>
                        </a:rPr>
                        <a:t>How do we plan to charge for our solution?</a:t>
                      </a:r>
                      <a:endParaRPr sz="1200" b="0" i="0" dirty="0">
                        <a:latin typeface="Calibri Light" panose="020F0302020204030204" pitchFamily="34" charset="0"/>
                        <a:cs typeface="Calibri Light" panose="020F0302020204030204" pitchFamily="34" charset="0"/>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extLst>
                  <a:ext uri="{0D108BD9-81ED-4DB2-BD59-A6C34878D82A}">
                    <a16:rowId xmlns:a16="http://schemas.microsoft.com/office/drawing/2014/main" val="10003"/>
                  </a:ext>
                </a:extLst>
              </a:tr>
              <a:tr h="1069635">
                <a:tc>
                  <a:txBody>
                    <a:bodyPr/>
                    <a:lstStyle/>
                    <a:p>
                      <a:pPr marL="0" lvl="0" indent="0" algn="l" rtl="0">
                        <a:lnSpc>
                          <a:spcPct val="115000"/>
                        </a:lnSpc>
                        <a:spcBef>
                          <a:spcPts val="0"/>
                        </a:spcBef>
                        <a:spcAft>
                          <a:spcPts val="0"/>
                        </a:spcAft>
                        <a:buNone/>
                      </a:pPr>
                      <a:r>
                        <a:rPr lang="en-US" sz="1200" b="0" i="0" dirty="0">
                          <a:latin typeface="Calibri Light" panose="020F0302020204030204" pitchFamily="34" charset="0"/>
                          <a:cs typeface="Calibri Light" panose="020F0302020204030204" pitchFamily="34" charset="0"/>
                        </a:rPr>
                        <a:t>What others are involved in the purchase decision (users, influencers, economic buyers)?</a:t>
                      </a:r>
                      <a:endParaRPr sz="1200" b="0" i="0" dirty="0">
                        <a:latin typeface="Calibri Light" panose="020F0302020204030204" pitchFamily="34" charset="0"/>
                        <a:cs typeface="Calibri Light" panose="020F0302020204030204" pitchFamily="34" charset="0"/>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lvl="0" indent="0" algn="l" rtl="0">
                        <a:lnSpc>
                          <a:spcPct val="115000"/>
                        </a:lnSpc>
                        <a:spcBef>
                          <a:spcPts val="0"/>
                        </a:spcBef>
                        <a:spcAft>
                          <a:spcPts val="0"/>
                        </a:spcAft>
                        <a:buNone/>
                      </a:pPr>
                      <a:r>
                        <a:rPr lang="en-US" sz="1200" b="0" i="0" dirty="0">
                          <a:latin typeface="Calibri Light" panose="020F0302020204030204" pitchFamily="34" charset="0"/>
                          <a:cs typeface="Calibri Light" panose="020F0302020204030204" pitchFamily="34" charset="0"/>
                        </a:rPr>
                        <a:t>What problems don't we solve?</a:t>
                      </a:r>
                      <a:endParaRPr sz="1200" b="0" i="0" dirty="0">
                        <a:latin typeface="Calibri Light" panose="020F0302020204030204" pitchFamily="34" charset="0"/>
                        <a:cs typeface="Calibri Light" panose="020F0302020204030204" pitchFamily="34" charset="0"/>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lvl="0" indent="0" algn="l" rtl="0">
                        <a:lnSpc>
                          <a:spcPct val="115000"/>
                        </a:lnSpc>
                        <a:spcBef>
                          <a:spcPts val="0"/>
                        </a:spcBef>
                        <a:spcAft>
                          <a:spcPts val="0"/>
                        </a:spcAft>
                        <a:buNone/>
                      </a:pPr>
                      <a:r>
                        <a:rPr lang="en-US" sz="1200" b="0" i="0" dirty="0">
                          <a:latin typeface="Calibri Light" panose="020F0302020204030204" pitchFamily="34" charset="0"/>
                          <a:cs typeface="Calibri Light" panose="020F0302020204030204" pitchFamily="34" charset="0"/>
                        </a:rPr>
                        <a:t>What are our core competencies?</a:t>
                      </a:r>
                      <a:endParaRPr sz="1200" b="0" i="0" dirty="0">
                        <a:latin typeface="Calibri Light" panose="020F0302020204030204" pitchFamily="34" charset="0"/>
                        <a:cs typeface="Calibri Light" panose="020F0302020204030204" pitchFamily="34" charset="0"/>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lvl="0" indent="0" algn="l" rtl="0">
                        <a:lnSpc>
                          <a:spcPct val="115000"/>
                        </a:lnSpc>
                        <a:spcBef>
                          <a:spcPts val="0"/>
                        </a:spcBef>
                        <a:spcAft>
                          <a:spcPts val="0"/>
                        </a:spcAft>
                        <a:buNone/>
                      </a:pPr>
                      <a:r>
                        <a:rPr lang="en-US" sz="1200" b="0" i="0" dirty="0">
                          <a:latin typeface="Calibri Light" panose="020F0302020204030204" pitchFamily="34" charset="0"/>
                          <a:cs typeface="Calibri Light" panose="020F0302020204030204" pitchFamily="34" charset="0"/>
                        </a:rPr>
                        <a:t>How do we grow our revenue per customer?</a:t>
                      </a:r>
                      <a:endParaRPr sz="1200" b="0" i="0" dirty="0">
                        <a:latin typeface="Calibri Light" panose="020F0302020204030204" pitchFamily="34" charset="0"/>
                        <a:cs typeface="Calibri Light" panose="020F0302020204030204" pitchFamily="34" charset="0"/>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extLst>
                  <a:ext uri="{0D108BD9-81ED-4DB2-BD59-A6C34878D82A}">
                    <a16:rowId xmlns:a16="http://schemas.microsoft.com/office/drawing/2014/main" val="10004"/>
                  </a:ext>
                </a:extLst>
              </a:tr>
            </a:tbl>
          </a:graphicData>
        </a:graphic>
      </p:graphicFrame>
      <p:sp>
        <p:nvSpPr>
          <p:cNvPr id="2" name="Date Placeholder 1">
            <a:extLst>
              <a:ext uri="{FF2B5EF4-FFF2-40B4-BE49-F238E27FC236}">
                <a16:creationId xmlns:a16="http://schemas.microsoft.com/office/drawing/2014/main" id="{58FCB1BD-D038-C945-91F6-435293BD643E}"/>
              </a:ext>
            </a:extLst>
          </p:cNvPr>
          <p:cNvSpPr>
            <a:spLocks noGrp="1"/>
          </p:cNvSpPr>
          <p:nvPr>
            <p:ph type="dt" sz="half" idx="10"/>
          </p:nvPr>
        </p:nvSpPr>
        <p:spPr>
          <a:xfrm>
            <a:off x="628650" y="6356351"/>
            <a:ext cx="2057400" cy="365125"/>
          </a:xfrm>
        </p:spPr>
        <p:txBody>
          <a:bodyPr/>
          <a:lstStyle/>
          <a:p>
            <a:r>
              <a:rPr lang="en-US" dirty="0"/>
              <a:t>Jan 2020</a:t>
            </a:r>
          </a:p>
        </p:txBody>
      </p:sp>
      <p:sp>
        <p:nvSpPr>
          <p:cNvPr id="3" name="Footer Placeholder 2">
            <a:extLst>
              <a:ext uri="{FF2B5EF4-FFF2-40B4-BE49-F238E27FC236}">
                <a16:creationId xmlns:a16="http://schemas.microsoft.com/office/drawing/2014/main" id="{D23400A1-56E6-5848-A900-75A642DA2404}"/>
              </a:ext>
            </a:extLst>
          </p:cNvPr>
          <p:cNvSpPr>
            <a:spLocks noGrp="1"/>
          </p:cNvSpPr>
          <p:nvPr>
            <p:ph type="ftr" sz="quarter" idx="11"/>
          </p:nvPr>
        </p:nvSpPr>
        <p:spPr>
          <a:xfrm>
            <a:off x="3028950" y="6356351"/>
            <a:ext cx="3086100" cy="365125"/>
          </a:xfrm>
        </p:spPr>
        <p:txBody>
          <a:bodyPr/>
          <a:lstStyle/>
          <a:p>
            <a:r>
              <a:rPr lang="en-US" dirty="0"/>
              <a:t>TCGen Inc.</a:t>
            </a:r>
          </a:p>
        </p:txBody>
      </p:sp>
    </p:spTree>
    <p:extLst>
      <p:ext uri="{BB962C8B-B14F-4D97-AF65-F5344CB8AC3E}">
        <p14:creationId xmlns:p14="http://schemas.microsoft.com/office/powerpoint/2010/main" val="3966515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7"/>
          <p:cNvSpPr txBox="1">
            <a:spLocks noGrp="1"/>
          </p:cNvSpPr>
          <p:nvPr>
            <p:ph type="title"/>
          </p:nvPr>
        </p:nvSpPr>
        <p:spPr>
          <a:xfrm>
            <a:off x="1222739" y="274497"/>
            <a:ext cx="7091699" cy="396332"/>
          </a:xfrm>
          <a:prstGeom prst="rect">
            <a:avLst/>
          </a:prstGeom>
          <a:solidFill>
            <a:srgbClr val="FFFFFF"/>
          </a:solidFill>
          <a:ln w="31750" cap="sq" cmpd="sng">
            <a:noFill/>
            <a:prstDash val="solid"/>
            <a:miter lim="800000"/>
            <a:headEnd type="none" w="sm" len="sm"/>
            <a:tailEnd type="none" w="sm" len="sm"/>
          </a:ln>
        </p:spPr>
        <p:txBody>
          <a:bodyPr spcFirstLastPara="1" vert="horz" wrap="square" lIns="137156" tIns="137156" rIns="137156" bIns="137156" rtlCol="0" anchor="ctr" anchorCtr="0">
            <a:noAutofit/>
          </a:bodyPr>
          <a:lstStyle/>
          <a:p>
            <a:pPr>
              <a:spcBef>
                <a:spcPts val="0"/>
              </a:spcBef>
              <a:buClr>
                <a:srgbClr val="262626"/>
              </a:buClr>
              <a:buSzPts val="1800"/>
            </a:pPr>
            <a:r>
              <a:rPr lang="en-US" sz="2400" dirty="0">
                <a:latin typeface="Calibri" panose="020F0502020204030204" pitchFamily="34" charset="0"/>
                <a:cs typeface="Calibri" panose="020F0502020204030204" pitchFamily="34" charset="0"/>
              </a:rPr>
              <a:t>Example Product Vision (After Mckenna Format)</a:t>
            </a:r>
            <a:endParaRPr sz="2400" dirty="0">
              <a:latin typeface="Calibri" panose="020F0502020204030204" pitchFamily="34" charset="0"/>
              <a:cs typeface="Calibri" panose="020F0502020204030204" pitchFamily="34" charset="0"/>
            </a:endParaRPr>
          </a:p>
        </p:txBody>
      </p:sp>
      <p:sp>
        <p:nvSpPr>
          <p:cNvPr id="144" name="Google Shape;144;p17"/>
          <p:cNvSpPr txBox="1">
            <a:spLocks noGrp="1"/>
          </p:cNvSpPr>
          <p:nvPr>
            <p:ph type="dt" idx="10"/>
          </p:nvPr>
        </p:nvSpPr>
        <p:spPr>
          <a:xfrm>
            <a:off x="520047" y="6466892"/>
            <a:ext cx="2065310" cy="242976"/>
          </a:xfrm>
          <a:prstGeom prst="rect">
            <a:avLst/>
          </a:prstGeom>
          <a:noFill/>
          <a:ln>
            <a:noFill/>
          </a:ln>
        </p:spPr>
        <p:txBody>
          <a:bodyPr spcFirstLastPara="1" vert="horz" wrap="square" lIns="68569" tIns="34275" rIns="68569" bIns="34275" rtlCol="0" anchor="ctr" anchorCtr="0">
            <a:noAutofit/>
          </a:bodyPr>
          <a:lstStyle/>
          <a:p>
            <a:pPr>
              <a:buSzPts val="1400"/>
            </a:pPr>
            <a:r>
              <a:rPr lang="en-US" dirty="0"/>
              <a:t>Jan 2020</a:t>
            </a:r>
            <a:endParaRPr dirty="0"/>
          </a:p>
        </p:txBody>
      </p:sp>
      <p:sp>
        <p:nvSpPr>
          <p:cNvPr id="145" name="Google Shape;145;p17"/>
          <p:cNvSpPr txBox="1">
            <a:spLocks noGrp="1"/>
          </p:cNvSpPr>
          <p:nvPr>
            <p:ph type="ftr" idx="11"/>
          </p:nvPr>
        </p:nvSpPr>
        <p:spPr>
          <a:xfrm>
            <a:off x="7528052" y="6469838"/>
            <a:ext cx="1326880" cy="240030"/>
          </a:xfrm>
          <a:prstGeom prst="rect">
            <a:avLst/>
          </a:prstGeom>
          <a:noFill/>
          <a:ln>
            <a:noFill/>
          </a:ln>
        </p:spPr>
        <p:txBody>
          <a:bodyPr spcFirstLastPara="1" vert="horz" wrap="square" lIns="68569" tIns="34275" rIns="68569" bIns="34275" rtlCol="0" anchor="ctr" anchorCtr="0">
            <a:noAutofit/>
          </a:bodyPr>
          <a:lstStyle/>
          <a:p>
            <a:pPr>
              <a:buSzPts val="1400"/>
            </a:pPr>
            <a:r>
              <a:rPr lang="en-US" dirty="0"/>
              <a:t>TCGen Inc.</a:t>
            </a:r>
            <a:endParaRPr dirty="0"/>
          </a:p>
        </p:txBody>
      </p:sp>
      <p:sp>
        <p:nvSpPr>
          <p:cNvPr id="8" name="Google Shape;143;p26">
            <a:extLst>
              <a:ext uri="{FF2B5EF4-FFF2-40B4-BE49-F238E27FC236}">
                <a16:creationId xmlns:a16="http://schemas.microsoft.com/office/drawing/2014/main" id="{79C82AD1-0B6C-7C49-95EB-CB8CDF49F969}"/>
              </a:ext>
            </a:extLst>
          </p:cNvPr>
          <p:cNvSpPr txBox="1">
            <a:spLocks/>
          </p:cNvSpPr>
          <p:nvPr/>
        </p:nvSpPr>
        <p:spPr>
          <a:xfrm>
            <a:off x="1552702" y="1705567"/>
            <a:ext cx="5628300" cy="849900"/>
          </a:xfrm>
          <a:prstGeom prst="rect">
            <a:avLst/>
          </a:prstGeom>
          <a:noFill/>
          <a:ln>
            <a:noFill/>
          </a:ln>
        </p:spPr>
        <p:txBody>
          <a:bodyPr spcFirstLastPara="1" vert="horz" wrap="square" lIns="68575" tIns="34275" rIns="68575" bIns="3427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000" b="1" dirty="0"/>
              <a:t>FIN-TECH INC’s innovation portfolio will drive meaningful </a:t>
            </a:r>
            <a:r>
              <a:rPr lang="en-US" sz="2000" b="1" u="sng" dirty="0"/>
              <a:t>revenue</a:t>
            </a:r>
            <a:r>
              <a:rPr lang="en-US" sz="2000" b="1" dirty="0"/>
              <a:t> growth by…</a:t>
            </a:r>
          </a:p>
          <a:p>
            <a:pPr marL="0" indent="0" algn="ctr">
              <a:buFont typeface="Arial" panose="020B0604020202020204" pitchFamily="34" charset="0"/>
              <a:buNone/>
            </a:pPr>
            <a:endParaRPr lang="en-US" sz="2000" b="1" i="1" dirty="0"/>
          </a:p>
        </p:txBody>
      </p:sp>
      <p:sp>
        <p:nvSpPr>
          <p:cNvPr id="9" name="Google Shape;147;p26">
            <a:extLst>
              <a:ext uri="{FF2B5EF4-FFF2-40B4-BE49-F238E27FC236}">
                <a16:creationId xmlns:a16="http://schemas.microsoft.com/office/drawing/2014/main" id="{D021C17A-E75D-4842-B598-CBBBC9922C28}"/>
              </a:ext>
            </a:extLst>
          </p:cNvPr>
          <p:cNvSpPr/>
          <p:nvPr/>
        </p:nvSpPr>
        <p:spPr>
          <a:xfrm>
            <a:off x="1320264" y="3106195"/>
            <a:ext cx="6207788" cy="1178333"/>
          </a:xfrm>
          <a:prstGeom prst="rect">
            <a:avLst/>
          </a:prstGeom>
          <a:noFill/>
          <a:ln>
            <a:noFill/>
          </a:ln>
        </p:spPr>
        <p:txBody>
          <a:bodyPr spcFirstLastPara="1" wrap="square" lIns="68575" tIns="34275" rIns="68575" bIns="34275" anchor="t" anchorCtr="0">
            <a:noAutofit/>
          </a:bodyPr>
          <a:lstStyle/>
          <a:p>
            <a:pPr algn="ctr"/>
            <a:r>
              <a:rPr lang="en" sz="2100" i="1" dirty="0">
                <a:solidFill>
                  <a:schemeClr val="dk1"/>
                </a:solidFill>
                <a:latin typeface="Cabin"/>
                <a:ea typeface="Cabin"/>
                <a:cs typeface="Cabin"/>
                <a:sym typeface="Cabin"/>
              </a:rPr>
              <a:t>Helping financial institutions and businesses by </a:t>
            </a:r>
            <a:r>
              <a:rPr lang="en" sz="2100" i="1" dirty="0">
                <a:solidFill>
                  <a:srgbClr val="262626"/>
                </a:solidFill>
                <a:latin typeface="Cabin"/>
                <a:ea typeface="Cabin"/>
                <a:cs typeface="Cabin"/>
                <a:sym typeface="Cabin"/>
              </a:rPr>
              <a:t>creating more productive and smarter online experiences with products and services that leverages our capabilities in transaction security</a:t>
            </a:r>
            <a:endParaRPr sz="1100" dirty="0"/>
          </a:p>
          <a:p>
            <a:pPr algn="ctr">
              <a:spcBef>
                <a:spcPts val="800"/>
              </a:spcBef>
            </a:pPr>
            <a:endParaRPr sz="2100" i="1" dirty="0">
              <a:solidFill>
                <a:srgbClr val="262626"/>
              </a:solidFill>
              <a:latin typeface="Cabin"/>
              <a:ea typeface="Cabin"/>
              <a:cs typeface="Cabin"/>
              <a:sym typeface="Cabin"/>
            </a:endParaRPr>
          </a:p>
          <a:p>
            <a:pPr algn="ctr">
              <a:spcBef>
                <a:spcPts val="800"/>
              </a:spcBef>
            </a:pPr>
            <a:endParaRPr sz="2100" i="1" dirty="0">
              <a:solidFill>
                <a:srgbClr val="262626"/>
              </a:solidFill>
              <a:latin typeface="Cabin"/>
              <a:ea typeface="Cabin"/>
              <a:cs typeface="Cabin"/>
              <a:sym typeface="Cabin"/>
            </a:endParaRPr>
          </a:p>
        </p:txBody>
      </p:sp>
    </p:spTree>
    <p:extLst>
      <p:ext uri="{BB962C8B-B14F-4D97-AF65-F5344CB8AC3E}">
        <p14:creationId xmlns:p14="http://schemas.microsoft.com/office/powerpoint/2010/main" val="37282284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TotalTime>
  <Words>595</Words>
  <Application>Microsoft Macintosh PowerPoint</Application>
  <PresentationFormat>On-screen Show (4:3)</PresentationFormat>
  <Paragraphs>98</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Cabin</vt:lpstr>
      <vt:lpstr>Calibri</vt:lpstr>
      <vt:lpstr>Calibri Light</vt:lpstr>
      <vt:lpstr>Open Sans</vt:lpstr>
      <vt:lpstr>Open Sans Light</vt:lpstr>
      <vt:lpstr>Zilla Slab</vt:lpstr>
      <vt:lpstr>Office Theme</vt:lpstr>
      <vt:lpstr>Product Development Strategy – Product Vision Driven</vt:lpstr>
      <vt:lpstr>Example Visions (Corporate)</vt:lpstr>
      <vt:lpstr>Goal of Product Vision More Concrete that Corporate Vision But Not so Narrow That it Limits Possibilities</vt:lpstr>
      <vt:lpstr>Vision Formats</vt:lpstr>
      <vt:lpstr>Vision Worksheet Helpful for Thinking about a Product Vision</vt:lpstr>
      <vt:lpstr>Example Product Vision (After Mckenna Format)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Carter</dc:creator>
  <cp:lastModifiedBy>John Carter</cp:lastModifiedBy>
  <cp:revision>21</cp:revision>
  <dcterms:created xsi:type="dcterms:W3CDTF">2020-01-30T02:58:16Z</dcterms:created>
  <dcterms:modified xsi:type="dcterms:W3CDTF">2020-02-01T00:59:34Z</dcterms:modified>
</cp:coreProperties>
</file>