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84" y="5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46075-A199-4671-BE93-103F6D2855B7}" type="datetimeFigureOut">
              <a:rPr lang="en-US" smtClean="0"/>
              <a:pPr/>
              <a:t>1/19/14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FE26-16DA-4AA7-9963-F2E17FD19C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46075-A199-4671-BE93-103F6D2855B7}" type="datetimeFigureOut">
              <a:rPr lang="en-US" smtClean="0"/>
              <a:pPr/>
              <a:t>1/19/14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FE26-16DA-4AA7-9963-F2E17FD19C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46075-A199-4671-BE93-103F6D2855B7}" type="datetimeFigureOut">
              <a:rPr lang="en-US" smtClean="0"/>
              <a:pPr/>
              <a:t>1/19/14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FE26-16DA-4AA7-9963-F2E17FD19C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46075-A199-4671-BE93-103F6D2855B7}" type="datetimeFigureOut">
              <a:rPr lang="en-US" smtClean="0"/>
              <a:pPr/>
              <a:t>1/19/14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FE26-16DA-4AA7-9963-F2E17FD19C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46075-A199-4671-BE93-103F6D2855B7}" type="datetimeFigureOut">
              <a:rPr lang="en-US" smtClean="0"/>
              <a:pPr/>
              <a:t>1/19/14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FE26-16DA-4AA7-9963-F2E17FD19C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46075-A199-4671-BE93-103F6D2855B7}" type="datetimeFigureOut">
              <a:rPr lang="en-US" smtClean="0"/>
              <a:pPr/>
              <a:t>1/19/14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FE26-16DA-4AA7-9963-F2E17FD19C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46075-A199-4671-BE93-103F6D2855B7}" type="datetimeFigureOut">
              <a:rPr lang="en-US" smtClean="0"/>
              <a:pPr/>
              <a:t>1/19/14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FE26-16DA-4AA7-9963-F2E17FD19C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46075-A199-4671-BE93-103F6D2855B7}" type="datetimeFigureOut">
              <a:rPr lang="en-US" smtClean="0"/>
              <a:pPr/>
              <a:t>1/19/14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FE26-16DA-4AA7-9963-F2E17FD19C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46075-A199-4671-BE93-103F6D2855B7}" type="datetimeFigureOut">
              <a:rPr lang="en-US" smtClean="0"/>
              <a:pPr/>
              <a:t>1/19/14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FE26-16DA-4AA7-9963-F2E17FD19C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46075-A199-4671-BE93-103F6D2855B7}" type="datetimeFigureOut">
              <a:rPr lang="en-US" smtClean="0"/>
              <a:pPr/>
              <a:t>1/19/14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FE26-16DA-4AA7-9963-F2E17FD19C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46075-A199-4671-BE93-103F6D2855B7}" type="datetimeFigureOut">
              <a:rPr lang="en-US" smtClean="0"/>
              <a:pPr/>
              <a:t>1/19/14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FE26-16DA-4AA7-9963-F2E17FD19C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B46075-A199-4671-BE93-103F6D2855B7}" type="datetimeFigureOut">
              <a:rPr lang="en-US" smtClean="0"/>
              <a:pPr/>
              <a:t>1/19/14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79FE26-16DA-4AA7-9963-F2E17FD19CA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cgenlogo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381000"/>
            <a:ext cx="1392174" cy="877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81000" y="1676400"/>
          <a:ext cx="8534400" cy="4865200"/>
        </p:xfrm>
        <a:graphic>
          <a:graphicData uri="http://schemas.openxmlformats.org/drawingml/2006/table">
            <a:tbl>
              <a:tblPr/>
              <a:tblGrid>
                <a:gridCol w="8534400"/>
              </a:tblGrid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538ED5"/>
                          </a:solidFill>
                          <a:latin typeface="Calibri"/>
                        </a:rPr>
                        <a:t>What is </a:t>
                      </a:r>
                      <a:r>
                        <a:rPr lang="en-US" sz="1100" b="1" i="0" u="none" strike="noStrike" dirty="0" smtClean="0">
                          <a:solidFill>
                            <a:srgbClr val="538ED5"/>
                          </a:solidFill>
                          <a:latin typeface="Calibri"/>
                        </a:rPr>
                        <a:t>a Team PERT Chart?</a:t>
                      </a:r>
                      <a:endParaRPr lang="en-US" sz="1100" b="1" i="0" u="none" strike="noStrike" dirty="0">
                        <a:solidFill>
                          <a:srgbClr val="538ED5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•   The diagram is used by the group to generate a schedule and help reduce time to market.</a:t>
                      </a:r>
                    </a:p>
                  </a:txBody>
                  <a:tcPr marL="3020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•  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The tool supports the trend toward more collaborative team involvement.</a:t>
                      </a:r>
                    </a:p>
                  </a:txBody>
                  <a:tcPr marL="3020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•   Creating the chart using the team-based method gives you cross-functional buy-in and a schedule your team can support.</a:t>
                      </a:r>
                    </a:p>
                  </a:txBody>
                  <a:tcPr marL="3020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538ED5"/>
                          </a:solidFill>
                          <a:latin typeface="Calibri"/>
                        </a:rPr>
                        <a:t>Which Business Problems Does the Tool Solve?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•  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Reduces time to market by forcing team to understand what is on the critical path and helps them reduce its duration.</a:t>
                      </a:r>
                    </a:p>
                  </a:txBody>
                  <a:tcPr marL="3020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0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•  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Empowers teams to create their own schedule because they have been delegated more authority.</a:t>
                      </a:r>
                    </a:p>
                  </a:txBody>
                  <a:tcPr marL="3020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•  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Increases predictability by getting all the functional inputs into key milestones, ensuring that your team doesn’t inadvertently omit key tasks.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020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538ED5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538ED5"/>
                          </a:solidFill>
                          <a:latin typeface="Calibri"/>
                        </a:rPr>
                        <a:t>Benefits: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•  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Focuses on the critical path to </a:t>
                      </a: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reduce the overall cycle time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020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•  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Is a </a:t>
                      </a: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fast method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to create schedules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020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•  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Ensures </a:t>
                      </a: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cross-functional alignment and buy-in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to the tasks and timelines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020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•  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Provides accurate estimates of the </a:t>
                      </a: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time needed to complete each task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020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•   </a:t>
                      </a: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Eliminates the need for complex and expensive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project management software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020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20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538ED5"/>
                          </a:solidFill>
                          <a:latin typeface="Calibri"/>
                        </a:rPr>
                        <a:t>How to Apply the Tool: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•  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Shaded boxes represent stages between Market Requirements Document (MRD) and Concept Review.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020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•  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Numbers at bottom of each box are the times needed to complete the tasks (in weeks). (First number is  the optimistic estimate; middle number is typical duration; last number is pessimistic estimate – refer to separate table)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020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•  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Critical path is identified by the larger gray dotted line.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020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marL="177800" lvl="0" indent="-177800">
                        <a:buClr>
                          <a:srgbClr val="000000"/>
                        </a:buClr>
                        <a:buSzPct val="101000"/>
                        <a:buFontTx/>
                        <a:buNone/>
                        <a:defRPr/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•   Create a Team PERT Chart with your team</a:t>
                      </a:r>
                    </a:p>
                  </a:txBody>
                  <a:tcPr marL="3020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marL="0" lvl="1" indent="0">
                        <a:buClr>
                          <a:srgbClr val="000000"/>
                        </a:buClr>
                        <a:buSzPct val="101000"/>
                        <a:buFontTx/>
                        <a:buNone/>
                        <a:defRPr/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       •  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Identify key tasks between MRD and Concept Review for your project and plot the steps to get from one milestone to another.</a:t>
                      </a:r>
                    </a:p>
                  </a:txBody>
                  <a:tcPr marL="3020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       •  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Ask each team member to determine the time needed to complete each task (optimistic, typical, pessimistic).</a:t>
                      </a:r>
                    </a:p>
                  </a:txBody>
                  <a:tcPr marL="3020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      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•   Summarize the duration estimates, checking those that look out of line.</a:t>
                      </a:r>
                    </a:p>
                  </a:txBody>
                  <a:tcPr marL="3020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lvl="0" algn="l" fontAlgn="b"/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       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•   Make sure no key tasks were omitted.</a:t>
                      </a:r>
                    </a:p>
                  </a:txBody>
                  <a:tcPr marL="3020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        •   Draw the critical path by making it darker than the other arrows connecting the tasks.</a:t>
                      </a:r>
                    </a:p>
                  </a:txBody>
                  <a:tcPr marL="3020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        •   Brainstorm how to shorten the critical path and integrate solutions into the diagram.</a:t>
                      </a:r>
                    </a:p>
                  </a:txBody>
                  <a:tcPr marL="3020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7" name="yiv75179661487fdb551c-96e7-4ddc-b46e-9eda39a158c6" descr="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58584" y="381000"/>
            <a:ext cx="1728216" cy="105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cgenlogo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381000"/>
            <a:ext cx="1392174" cy="877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yiv75179661487fdb551c-96e7-4ddc-b46e-9eda39a158c6" descr="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58584" y="381000"/>
            <a:ext cx="1728216" cy="105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1581555"/>
              </p:ext>
            </p:extLst>
          </p:nvPr>
        </p:nvGraphicFramePr>
        <p:xfrm>
          <a:off x="609600" y="1600200"/>
          <a:ext cx="7924800" cy="2122528"/>
        </p:xfrm>
        <a:graphic>
          <a:graphicData uri="http://schemas.openxmlformats.org/drawingml/2006/table">
            <a:tbl>
              <a:tblPr/>
              <a:tblGrid>
                <a:gridCol w="7924800"/>
              </a:tblGrid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538ED5"/>
                          </a:solidFill>
                          <a:latin typeface="Calibri"/>
                        </a:rPr>
                        <a:t>How to Apply the Tool: </a:t>
                      </a:r>
                    </a:p>
                  </a:txBody>
                  <a:tcPr marL="73152" marR="73152" marT="54864" marB="0" anchor="b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•  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Shaded boxes represent stages between Market Requirements Document (MRD) and Concept Review.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152" marR="73152" marT="0" marB="0" anchor="b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•  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Numbers at bottom of each box are the times needed to complete the tasks (in weeks). (First number is  the optimistic estimate; middle number is typical duration; last number is pessimistic estimate – refer to separate table)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152" marR="73152" marT="0" marB="0" anchor="b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•  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Critical path is identified by the larger gray dotted line.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3152" marR="73152" marT="0" marB="0" anchor="b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marL="177800" lvl="0" indent="-177800">
                        <a:buClr>
                          <a:srgbClr val="000000"/>
                        </a:buClr>
                        <a:buSzPct val="101000"/>
                        <a:buFontTx/>
                        <a:buNone/>
                        <a:defRPr/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•   Create a Team PERT Chart with your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team (this is best done on a whiteboard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100" b="0" i="0" u="none" strike="noStrike" baseline="0" smtClean="0">
                          <a:solidFill>
                            <a:srgbClr val="000000"/>
                          </a:solidFill>
                          <a:latin typeface="+mn-lt"/>
                        </a:rPr>
                        <a:t>with Post-It Notes)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3152" marR="73152" marT="0" marB="0" anchor="b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marL="0" lvl="1" indent="0">
                        <a:buClr>
                          <a:srgbClr val="000000"/>
                        </a:buClr>
                        <a:buSzPct val="101000"/>
                        <a:buFontTx/>
                        <a:buNone/>
                        <a:defRPr/>
                      </a:pP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       •  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Identify key tasks between MRD and Concept Review for your project and plot the steps to get from one milestone to another.</a:t>
                      </a:r>
                    </a:p>
                  </a:txBody>
                  <a:tcPr marL="73152" marR="73152" marT="0" marB="0" anchor="b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       •  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Ask each team member to determine the time needed to complete each task (optimistic, typical, pessimistic).</a:t>
                      </a:r>
                    </a:p>
                  </a:txBody>
                  <a:tcPr marL="73152" marR="73152" marT="0" marB="0" anchor="b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      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•   Summarize the duration estimates, checking those that look out of line.</a:t>
                      </a:r>
                    </a:p>
                  </a:txBody>
                  <a:tcPr marL="73152" marR="73152" marT="0" marB="0" anchor="b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lvl="0" algn="l" fontAlgn="b"/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       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•   Make sure no key tasks were omitted.</a:t>
                      </a:r>
                    </a:p>
                  </a:txBody>
                  <a:tcPr marL="73152" marR="73152" marT="0" marB="0" anchor="b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        •   Draw the critical path by making it darker than the other arrows connecting the tasks.</a:t>
                      </a:r>
                    </a:p>
                  </a:txBody>
                  <a:tcPr marL="73152" marR="73152" marT="0" marB="0" anchor="b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        •   Brainstorm how to shorten the critical path and integrate solutions into the diagram.</a:t>
                      </a:r>
                    </a:p>
                  </a:txBody>
                  <a:tcPr marL="73152" marR="73152" marT="0" marB="54864" anchor="b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2" name="Picture 1" descr="Team PERT Chart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3962400"/>
            <a:ext cx="4699000" cy="26162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598</Words>
  <Application>Microsoft Macintosh PowerPoint</Application>
  <PresentationFormat>On-screen Show (4:3)</PresentationFormat>
  <Paragraphs>39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Calera Capital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Todd Wertheimer</dc:creator>
  <cp:lastModifiedBy>Jeanne Bradford</cp:lastModifiedBy>
  <cp:revision>25</cp:revision>
  <dcterms:created xsi:type="dcterms:W3CDTF">2013-09-25T19:48:28Z</dcterms:created>
  <dcterms:modified xsi:type="dcterms:W3CDTF">2014-01-20T05:47:33Z</dcterms:modified>
</cp:coreProperties>
</file>