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68" autoAdjust="0"/>
  </p:normalViewPr>
  <p:slideViewPr>
    <p:cSldViewPr>
      <p:cViewPr>
        <p:scale>
          <a:sx n="100" d="100"/>
          <a:sy n="100" d="100"/>
        </p:scale>
        <p:origin x="-1888" y="-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46075-A199-4671-BE93-103F6D2855B7}" type="datetimeFigureOut">
              <a:rPr lang="en-US" smtClean="0"/>
              <a:pPr/>
              <a:t>11/30/13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http://tcgen.com/book/tools/" TargetMode="External"/><Relationship Id="rId5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tcgen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http://tcgen.com/book/tools/%23download" TargetMode="External"/><Relationship Id="rId5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tcgen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cgenlogo.pn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81000"/>
            <a:ext cx="1392174" cy="877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yiv75179661487fdb551c-96e7-4ddc-b46e-9eda39a158c6" descr="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58584" y="381000"/>
            <a:ext cx="1728216" cy="105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990600" y="1600200"/>
            <a:ext cx="746760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accent1"/>
                </a:solidFill>
              </a:rPr>
              <a:t>What is a Platform Derivative Chart?</a:t>
            </a:r>
            <a:endParaRPr lang="en-US" sz="1100" dirty="0" smtClean="0">
              <a:solidFill>
                <a:schemeClr val="accent1"/>
              </a:solidFill>
            </a:endParaRP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A technology/design-driven diagram that depicts a set of related products over time.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The tool highlights the relationships between various product derivatives.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The chart can include  competitors to communicate the relative performance of your product against its competitors.</a:t>
            </a:r>
          </a:p>
          <a:p>
            <a:endParaRPr lang="en-US" sz="1100" b="1" dirty="0" smtClean="0"/>
          </a:p>
          <a:p>
            <a:r>
              <a:rPr lang="en-US" sz="1100" b="1" dirty="0" smtClean="0">
                <a:solidFill>
                  <a:srgbClr val="4F81BD"/>
                </a:solidFill>
              </a:rPr>
              <a:t>Which Business Problems Does the Tool Solve?</a:t>
            </a:r>
            <a:endParaRPr lang="en-US" sz="1100" dirty="0" smtClean="0">
              <a:solidFill>
                <a:srgbClr val="4F81BD"/>
              </a:solidFill>
            </a:endParaRP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Represents a way of looking at maximizing innovation.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Maximizes the revenue and business impact of an invention.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Reduces engineering time and expenses and increases speed and agility, making your new product process more efficient. </a:t>
            </a:r>
            <a:r>
              <a:rPr lang="en-US" sz="1100" b="1" dirty="0" smtClean="0"/>
              <a:t> </a:t>
            </a:r>
            <a:r>
              <a:rPr lang="en-US" sz="1100" dirty="0" smtClean="0"/>
              <a:t> </a:t>
            </a:r>
          </a:p>
          <a:p>
            <a:endParaRPr lang="en-US" sz="1100" b="1" dirty="0" smtClean="0"/>
          </a:p>
          <a:p>
            <a:r>
              <a:rPr lang="en-US" sz="1100" b="1" dirty="0" smtClean="0">
                <a:solidFill>
                  <a:srgbClr val="4F81BD"/>
                </a:solidFill>
              </a:rPr>
              <a:t>Benefits:</a:t>
            </a:r>
            <a:endParaRPr lang="en-US" sz="1100" dirty="0" smtClean="0">
              <a:solidFill>
                <a:srgbClr val="4F81BD"/>
              </a:solidFill>
            </a:endParaRPr>
          </a:p>
          <a:p>
            <a:pPr marL="228600" indent="119063">
              <a:buFont typeface="Arial"/>
              <a:buChar char="•"/>
            </a:pPr>
            <a:r>
              <a:rPr lang="en-US" sz="1100" b="1" dirty="0" smtClean="0"/>
              <a:t>Maximizes the financial impact</a:t>
            </a:r>
            <a:r>
              <a:rPr lang="en-US" sz="1100" dirty="0" smtClean="0"/>
              <a:t> of innovation by spreading over derivative products</a:t>
            </a:r>
          </a:p>
          <a:p>
            <a:pPr marL="228600" indent="119063">
              <a:buFont typeface="Arial"/>
              <a:buChar char="•"/>
            </a:pPr>
            <a:r>
              <a:rPr lang="en-US" sz="1100" b="1" dirty="0" smtClean="0"/>
              <a:t>Reduces average time-to-market</a:t>
            </a:r>
            <a:r>
              <a:rPr lang="en-US" sz="1100" dirty="0" smtClean="0"/>
              <a:t> because it maximizes reuse</a:t>
            </a:r>
          </a:p>
          <a:p>
            <a:pPr marL="228600" indent="119063">
              <a:buFont typeface="Arial"/>
              <a:buChar char="•"/>
            </a:pPr>
            <a:r>
              <a:rPr lang="en-US" sz="1100" b="1" dirty="0" smtClean="0"/>
              <a:t>Builds alignment in the organization</a:t>
            </a:r>
            <a:r>
              <a:rPr lang="en-US" sz="1100" dirty="0" smtClean="0"/>
              <a:t> by focusing development on a few, very valuable, design foundations</a:t>
            </a:r>
          </a:p>
          <a:p>
            <a:pPr marL="228600" indent="119063">
              <a:buFont typeface="Arial"/>
              <a:buChar char="•"/>
            </a:pPr>
            <a:r>
              <a:rPr lang="en-US" sz="1100" b="1" dirty="0" smtClean="0"/>
              <a:t>Reduces development</a:t>
            </a:r>
            <a:r>
              <a:rPr lang="en-US" sz="1100" dirty="0" smtClean="0"/>
              <a:t> costs by leveraging the platform.</a:t>
            </a:r>
          </a:p>
          <a:p>
            <a:endParaRPr lang="en-US" sz="1100" b="1" dirty="0" smtClean="0"/>
          </a:p>
          <a:p>
            <a:r>
              <a:rPr lang="en-US" sz="1100" b="1" dirty="0" smtClean="0">
                <a:solidFill>
                  <a:srgbClr val="4F81BD"/>
                </a:solidFill>
              </a:rPr>
              <a:t>How to Apply the Tool: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Graph shows product plans over several years in half-year increments.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Vertical axis shows retail price in subscription costs per month.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Dark boxes show the platform development efforts.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Labeling of each derivative describes the key features.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Identify a product platform and several product derivatives.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Define the key features of each derivative.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Chart each derivative by retail price and calculate timeframes to market.</a:t>
            </a:r>
          </a:p>
          <a:p>
            <a:pPr marL="228600" indent="119063">
              <a:buFont typeface="Arial"/>
              <a:buChar char="•"/>
            </a:pPr>
            <a:r>
              <a:rPr lang="en-US" sz="1100" dirty="0" smtClean="0"/>
              <a:t>Discuss which new products could be quickly developed to capture underserved market segments. 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cgenlogo.pn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81000"/>
            <a:ext cx="1392174" cy="877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905000" y="381000"/>
            <a:ext cx="48006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4F81BD"/>
                </a:solidFill>
              </a:rPr>
              <a:t>How to Apply the Tool:</a:t>
            </a:r>
            <a:endParaRPr lang="en-US" b="1" dirty="0" smtClean="0">
              <a:solidFill>
                <a:schemeClr val="tx1"/>
              </a:solidFill>
            </a:endParaRPr>
          </a:p>
          <a:p>
            <a:pPr marL="228600" indent="119063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Graph shows product plans over several years in half-year increments.</a:t>
            </a:r>
          </a:p>
          <a:p>
            <a:pPr marL="228600" indent="119063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Vertical axis shows retail price in subscription costs per month.</a:t>
            </a:r>
          </a:p>
          <a:p>
            <a:pPr marL="228600" indent="119063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Dark boxes show the platform development efforts.</a:t>
            </a:r>
          </a:p>
          <a:p>
            <a:pPr marL="228600" indent="119063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Labeling of each derivative describes the key features.</a:t>
            </a:r>
          </a:p>
          <a:p>
            <a:pPr marL="228600" indent="119063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Identify a product platform and several product derivatives.</a:t>
            </a:r>
          </a:p>
          <a:p>
            <a:pPr marL="228600" indent="119063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Define the key features of each derivative.</a:t>
            </a:r>
          </a:p>
          <a:p>
            <a:pPr marL="228600" indent="119063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Chart each derivative by retail price and calculate timeframes to market.</a:t>
            </a:r>
          </a:p>
          <a:p>
            <a:pPr marL="228600" indent="119063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Discuss which new products could be quickly developed to </a:t>
            </a:r>
            <a:r>
              <a:rPr lang="en-US" smtClean="0">
                <a:solidFill>
                  <a:schemeClr val="tx1"/>
                </a:solidFill>
              </a:rPr>
              <a:t>capture </a:t>
            </a:r>
            <a:r>
              <a:rPr lang="en-US" smtClean="0">
                <a:solidFill>
                  <a:schemeClr val="tx1"/>
                </a:solidFill>
              </a:rPr>
              <a:t>underserved </a:t>
            </a:r>
            <a:r>
              <a:rPr lang="en-US" dirty="0" smtClean="0">
                <a:solidFill>
                  <a:schemeClr val="tx1"/>
                </a:solidFill>
              </a:rPr>
              <a:t>market segments.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yiv75179661487fdb551c-96e7-4ddc-b46e-9eda39a158c6" descr="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58584" y="381000"/>
            <a:ext cx="1728216" cy="105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 rot="5400000">
            <a:off x="-37306" y="4152900"/>
            <a:ext cx="2666206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295400" y="5486400"/>
            <a:ext cx="5867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143000" y="312420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143000" y="381000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143000" y="449580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143000" y="510540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2248694" y="5523706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3620294" y="5523706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4991894" y="5523706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6515894" y="5523706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133600" y="5867400"/>
            <a:ext cx="4639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 0.5</a:t>
            </a:r>
            <a:endParaRPr lang="en-US" sz="1100" dirty="0"/>
          </a:p>
        </p:txBody>
      </p:sp>
      <p:sp>
        <p:nvSpPr>
          <p:cNvPr id="44" name="TextBox 43"/>
          <p:cNvSpPr txBox="1"/>
          <p:nvPr/>
        </p:nvSpPr>
        <p:spPr>
          <a:xfrm>
            <a:off x="3505200" y="5867400"/>
            <a:ext cx="4639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 1.0</a:t>
            </a:r>
            <a:endParaRPr lang="en-US" sz="1100" dirty="0"/>
          </a:p>
        </p:txBody>
      </p:sp>
      <p:sp>
        <p:nvSpPr>
          <p:cNvPr id="45" name="TextBox 44"/>
          <p:cNvSpPr txBox="1"/>
          <p:nvPr/>
        </p:nvSpPr>
        <p:spPr>
          <a:xfrm>
            <a:off x="4876800" y="5867400"/>
            <a:ext cx="4639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 1.5</a:t>
            </a:r>
            <a:endParaRPr lang="en-US" sz="1100" dirty="0"/>
          </a:p>
        </p:txBody>
      </p:sp>
      <p:sp>
        <p:nvSpPr>
          <p:cNvPr id="46" name="TextBox 45"/>
          <p:cNvSpPr txBox="1"/>
          <p:nvPr/>
        </p:nvSpPr>
        <p:spPr>
          <a:xfrm>
            <a:off x="6400800" y="5867400"/>
            <a:ext cx="4639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 2.0</a:t>
            </a:r>
            <a:endParaRPr lang="en-US" sz="1100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2133600" y="3810000"/>
            <a:ext cx="1600200" cy="1588"/>
          </a:xfrm>
          <a:prstGeom prst="line">
            <a:avLst/>
          </a:prstGeom>
          <a:ln w="1270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762000" y="4953000"/>
            <a:ext cx="3276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$5</a:t>
            </a:r>
            <a:endParaRPr lang="en-US" sz="1100" dirty="0"/>
          </a:p>
        </p:txBody>
      </p:sp>
      <p:sp>
        <p:nvSpPr>
          <p:cNvPr id="50" name="TextBox 49"/>
          <p:cNvSpPr txBox="1"/>
          <p:nvPr/>
        </p:nvSpPr>
        <p:spPr>
          <a:xfrm>
            <a:off x="762000" y="4343400"/>
            <a:ext cx="3991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$10</a:t>
            </a:r>
            <a:endParaRPr lang="en-US" sz="1100" dirty="0"/>
          </a:p>
        </p:txBody>
      </p:sp>
      <p:sp>
        <p:nvSpPr>
          <p:cNvPr id="51" name="TextBox 50"/>
          <p:cNvSpPr txBox="1"/>
          <p:nvPr/>
        </p:nvSpPr>
        <p:spPr>
          <a:xfrm>
            <a:off x="762000" y="3733800"/>
            <a:ext cx="3991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$15</a:t>
            </a:r>
            <a:endParaRPr lang="en-US" sz="1100" dirty="0"/>
          </a:p>
        </p:txBody>
      </p:sp>
      <p:sp>
        <p:nvSpPr>
          <p:cNvPr id="52" name="TextBox 51"/>
          <p:cNvSpPr txBox="1"/>
          <p:nvPr/>
        </p:nvSpPr>
        <p:spPr>
          <a:xfrm>
            <a:off x="762000" y="2971800"/>
            <a:ext cx="3991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$20</a:t>
            </a:r>
            <a:endParaRPr lang="en-US" sz="11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3581400" y="3124200"/>
            <a:ext cx="1600200" cy="1588"/>
          </a:xfrm>
          <a:prstGeom prst="line">
            <a:avLst/>
          </a:prstGeom>
          <a:ln w="1270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733800" y="3810000"/>
            <a:ext cx="3276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733800" y="3810000"/>
            <a:ext cx="1752600" cy="1219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486400" y="5029200"/>
            <a:ext cx="152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724400" y="4495800"/>
            <a:ext cx="2286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5181600" y="3124200"/>
            <a:ext cx="1828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943600" y="2819400"/>
            <a:ext cx="10194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Small Business</a:t>
            </a:r>
            <a:endParaRPr lang="en-US" sz="1100" dirty="0"/>
          </a:p>
        </p:txBody>
      </p:sp>
      <p:sp>
        <p:nvSpPr>
          <p:cNvPr id="72" name="TextBox 71"/>
          <p:cNvSpPr txBox="1"/>
          <p:nvPr/>
        </p:nvSpPr>
        <p:spPr>
          <a:xfrm>
            <a:off x="5638800" y="3505200"/>
            <a:ext cx="13536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Tax, Finance, Budget</a:t>
            </a:r>
            <a:endParaRPr lang="en-US" sz="1100" dirty="0"/>
          </a:p>
        </p:txBody>
      </p:sp>
      <p:sp>
        <p:nvSpPr>
          <p:cNvPr id="73" name="TextBox 72"/>
          <p:cNvSpPr txBox="1"/>
          <p:nvPr/>
        </p:nvSpPr>
        <p:spPr>
          <a:xfrm>
            <a:off x="5943600" y="4191000"/>
            <a:ext cx="11014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Finance, Budget</a:t>
            </a:r>
            <a:endParaRPr lang="en-US" sz="1100" dirty="0"/>
          </a:p>
        </p:txBody>
      </p:sp>
      <p:sp>
        <p:nvSpPr>
          <p:cNvPr id="74" name="TextBox 73"/>
          <p:cNvSpPr txBox="1"/>
          <p:nvPr/>
        </p:nvSpPr>
        <p:spPr>
          <a:xfrm>
            <a:off x="6096000" y="4724400"/>
            <a:ext cx="8999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 smtClean="0"/>
              <a:t>iOS</a:t>
            </a:r>
            <a:r>
              <a:rPr lang="en-US" sz="1100" dirty="0" smtClean="0"/>
              <a:t>, Android</a:t>
            </a:r>
            <a:endParaRPr lang="en-US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2286000" y="3962400"/>
            <a:ext cx="10081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AJAX + HTML5</a:t>
            </a:r>
            <a:endParaRPr lang="en-US" sz="1100" dirty="0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3124200" y="3200400"/>
            <a:ext cx="457200" cy="53340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219</Words>
  <Application>Microsoft Macintosh PowerPoint</Application>
  <PresentationFormat>On-screen Show (4:3)</PresentationFormat>
  <Paragraphs>47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Calera Capital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Todd Wertheimer</dc:creator>
  <cp:lastModifiedBy>Jeanne Bradford</cp:lastModifiedBy>
  <cp:revision>22</cp:revision>
  <dcterms:created xsi:type="dcterms:W3CDTF">2013-11-26T19:27:25Z</dcterms:created>
  <dcterms:modified xsi:type="dcterms:W3CDTF">2013-11-30T17:34:45Z</dcterms:modified>
</cp:coreProperties>
</file>