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1256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11/20/13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11/20/13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11/20/13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11/20/13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11/20/13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11/20/13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11/20/13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11/20/13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11/20/13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11/20/13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11/20/13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46075-A199-4671-BE93-103F6D2855B7}" type="datetimeFigureOut">
              <a:rPr lang="en-US" smtClean="0"/>
              <a:pPr/>
              <a:t>11/20/13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hyperlink" Target="http://tcgen.com/book/tools/%23download" TargetMode="External"/><Relationship Id="rId5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tcgen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cgenlog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81000"/>
            <a:ext cx="1392174" cy="877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9600" y="2057400"/>
          <a:ext cx="8077200" cy="4063769"/>
        </p:xfrm>
        <a:graphic>
          <a:graphicData uri="http://schemas.openxmlformats.org/drawingml/2006/table">
            <a:tbl>
              <a:tblPr/>
              <a:tblGrid>
                <a:gridCol w="8077200"/>
              </a:tblGrid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538ED5"/>
                          </a:solidFill>
                          <a:latin typeface="Calibri"/>
                        </a:rPr>
                        <a:t>What is an Out-of-Bounds Map?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•   The flow diagram can be used to realign teams when a project has gone out of scope.</a:t>
                      </a: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•   The tool provides a mechanism to quickly conduct a root cause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analysis, evaluate alternatives, and recommend remedies.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•   If a team has crossed boundary conditions, the tool can help course correct and realign to a new plan.</a:t>
                      </a: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538ED5"/>
                          </a:solidFill>
                          <a:latin typeface="Calibri"/>
                        </a:rPr>
                        <a:t>Which Business Problems Does the Tool Solve?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•   Is an effective recovery vehicle when projects run into trouble.</a:t>
                      </a: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0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•   Creates a common language and mechanism to quickly align project and management teams when a project changes significantly.</a:t>
                      </a: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•   Eliminates wasted time trying to create an exception-handling process each time a deviation occurs.</a:t>
                      </a: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538ED5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538ED5"/>
                          </a:solidFill>
                          <a:latin typeface="Calibri"/>
                        </a:rPr>
                        <a:t>Benefits: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•   Helps you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realign projects within hours/days,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not days/weeks</a:t>
                      </a: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5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•   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Empowers the team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to move forward with minimal guidance once management establishes boundary conditions</a:t>
                      </a: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•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Minimizes team confusion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by establishing a single agreed-upon communication vehicle</a:t>
                      </a: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6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•   Engages the team because of the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greater trust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that management places in them</a:t>
                      </a: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538ED5"/>
                          </a:solidFill>
                          <a:latin typeface="Calibri"/>
                        </a:rPr>
                        <a:t>How to Apply the Tool: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•   Time flows from top to bottom.</a:t>
                      </a: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•   Steps are shown in gray.</a:t>
                      </a: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•   Boxes to the right of each step provide details.</a:t>
                      </a: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•   Shaded diamond is a decision point.</a:t>
                      </a: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marL="0" lvl="1" indent="0">
                        <a:buClr>
                          <a:srgbClr val="000000"/>
                        </a:buClr>
                        <a:buSzPct val="101000"/>
                        <a:buFontTx/>
                        <a:buNone/>
                        <a:defRPr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•  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Documents an out-of-bounds condition for your project.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•  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Identify the root cause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of the broken boundary.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•  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Make recommendations for resolving the issue to be decided by project manager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.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7" name="yiv75179661487fdb551c-96e7-4ddc-b46e-9eda39a158c6" descr="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58584" y="381000"/>
            <a:ext cx="1728216" cy="105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cgenlogo.png">
            <a:hlinkClick r:id="rId2"/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381000"/>
            <a:ext cx="1392174" cy="877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2209800" y="381000"/>
            <a:ext cx="41910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"/>
            <a:r>
              <a:rPr lang="en-US" sz="1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How</a:t>
            </a:r>
            <a:r>
              <a:rPr lang="en-US" sz="1100" b="1" baseline="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to Apply the Tool:</a:t>
            </a:r>
            <a:br>
              <a:rPr lang="en-US" sz="1100" b="1" baseline="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1100" b="0" baseline="0" dirty="0" smtClean="0">
                <a:solidFill>
                  <a:sysClr val="windowText" lastClr="000000"/>
                </a:solidFill>
              </a:rPr>
              <a:t>•   </a:t>
            </a:r>
            <a:r>
              <a:rPr lang="en-US" sz="1100" b="0" baseline="0" dirty="0" smtClean="0">
                <a:solidFill>
                  <a:schemeClr val="tx1"/>
                </a:solidFill>
              </a:rPr>
              <a:t>Time flows from top to bottom.</a:t>
            </a:r>
            <a:br>
              <a:rPr lang="en-US" sz="1100" b="0" baseline="0" dirty="0" smtClean="0">
                <a:solidFill>
                  <a:schemeClr val="tx1"/>
                </a:solidFill>
              </a:rPr>
            </a:br>
            <a:r>
              <a:rPr lang="en-US" sz="1100" b="0" baseline="0" dirty="0" smtClean="0">
                <a:solidFill>
                  <a:schemeClr val="tx1"/>
                </a:solidFill>
              </a:rPr>
              <a:t>•   Steps are shown in gray.</a:t>
            </a:r>
            <a:br>
              <a:rPr lang="en-US" sz="1100" b="0" baseline="0" dirty="0" smtClean="0">
                <a:solidFill>
                  <a:schemeClr val="tx1"/>
                </a:solidFill>
              </a:rPr>
            </a:br>
            <a:r>
              <a:rPr lang="en-US" sz="1100" b="0" baseline="0" dirty="0" smtClean="0">
                <a:solidFill>
                  <a:schemeClr val="tx1"/>
                </a:solidFill>
              </a:rPr>
              <a:t>•   Boxes to the right of each step provide details.</a:t>
            </a:r>
            <a:br>
              <a:rPr lang="en-US" sz="1100" b="0" baseline="0" dirty="0" smtClean="0">
                <a:solidFill>
                  <a:schemeClr val="tx1"/>
                </a:solidFill>
              </a:rPr>
            </a:br>
            <a:r>
              <a:rPr lang="en-US" sz="1100" b="0" baseline="0" dirty="0" smtClean="0">
                <a:solidFill>
                  <a:schemeClr val="tx1"/>
                </a:solidFill>
              </a:rPr>
              <a:t>•   Shaded diamond is a decision point</a:t>
            </a:r>
            <a:r>
              <a:rPr lang="en-US" sz="1100" b="0" baseline="0" dirty="0" smtClean="0">
                <a:solidFill>
                  <a:schemeClr val="tx1"/>
                </a:solidFill>
              </a:rPr>
              <a:t>.</a:t>
            </a:r>
            <a:endParaRPr lang="en-US" dirty="0" smtClean="0">
              <a:solidFill>
                <a:schemeClr val="tx1"/>
              </a:solidFill>
            </a:endParaRPr>
          </a:p>
          <a:p>
            <a:pPr fontAlgn="b"/>
            <a:r>
              <a:rPr lang="en-US" dirty="0" smtClean="0">
                <a:solidFill>
                  <a:schemeClr val="tx1"/>
                </a:solidFill>
              </a:rPr>
              <a:t>•  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Documents </a:t>
            </a:r>
            <a:r>
              <a:rPr lang="en-US" dirty="0" smtClean="0">
                <a:solidFill>
                  <a:schemeClr val="tx1"/>
                </a:solidFill>
              </a:rPr>
              <a:t>an out-of-bounds condition for your project.</a:t>
            </a:r>
            <a:endParaRPr lang="en-US" dirty="0" smtClean="0">
              <a:solidFill>
                <a:schemeClr val="tx1"/>
              </a:solidFill>
            </a:endParaRPr>
          </a:p>
          <a:p>
            <a:pPr fontAlgn="b"/>
            <a:r>
              <a:rPr lang="en-US" dirty="0" smtClean="0">
                <a:solidFill>
                  <a:schemeClr val="tx1"/>
                </a:solidFill>
              </a:rPr>
              <a:t>•   </a:t>
            </a:r>
            <a:r>
              <a:rPr lang="en-US" dirty="0" smtClean="0">
                <a:solidFill>
                  <a:schemeClr val="tx1"/>
                </a:solidFill>
              </a:rPr>
              <a:t>Identify the root cause of the broken boundary.</a:t>
            </a:r>
            <a:endParaRPr lang="en-US" dirty="0" smtClean="0">
              <a:solidFill>
                <a:schemeClr val="tx1"/>
              </a:solidFill>
            </a:endParaRPr>
          </a:p>
          <a:p>
            <a:pPr fontAlgn="b"/>
            <a:r>
              <a:rPr lang="en-US" dirty="0" smtClean="0">
                <a:solidFill>
                  <a:schemeClr val="tx1"/>
                </a:solidFill>
              </a:rPr>
              <a:t>•   </a:t>
            </a:r>
            <a:r>
              <a:rPr lang="en-US" dirty="0" smtClean="0">
                <a:solidFill>
                  <a:schemeClr val="tx1"/>
                </a:solidFill>
              </a:rPr>
              <a:t>Make recommendations for resolving the issue to be </a:t>
            </a:r>
            <a:r>
              <a:rPr lang="en-US" dirty="0" smtClean="0">
                <a:solidFill>
                  <a:schemeClr val="tx1"/>
                </a:solidFill>
              </a:rPr>
              <a:t>decided</a:t>
            </a:r>
            <a:endParaRPr lang="en-US" dirty="0" smtClean="0">
              <a:solidFill>
                <a:schemeClr val="tx1"/>
              </a:solidFill>
            </a:endParaRPr>
          </a:p>
          <a:p>
            <a:pPr fontAlgn="b"/>
            <a:r>
              <a:rPr lang="en-US" dirty="0" smtClean="0">
                <a:solidFill>
                  <a:schemeClr val="tx1"/>
                </a:solidFill>
              </a:rPr>
              <a:t>      by </a:t>
            </a:r>
            <a:r>
              <a:rPr lang="en-US" dirty="0" smtClean="0">
                <a:solidFill>
                  <a:schemeClr val="tx1"/>
                </a:solidFill>
              </a:rPr>
              <a:t>project manager.</a:t>
            </a:r>
          </a:p>
        </p:txBody>
      </p:sp>
      <p:pic>
        <p:nvPicPr>
          <p:cNvPr id="6" name="yiv75179661487fdb551c-96e7-4ddc-b46e-9eda39a158c6" descr="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58584" y="381000"/>
            <a:ext cx="1728216" cy="105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1752600" y="2438400"/>
            <a:ext cx="17526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Boundary Broken &amp;</a:t>
            </a:r>
          </a:p>
          <a:p>
            <a:pPr algn="ctr"/>
            <a:r>
              <a:rPr lang="en-US" sz="1100" dirty="0" smtClean="0"/>
              <a:t>Impact on Project</a:t>
            </a:r>
            <a:endParaRPr lang="en-US" sz="1100" dirty="0"/>
          </a:p>
        </p:txBody>
      </p:sp>
      <p:sp>
        <p:nvSpPr>
          <p:cNvPr id="13" name="Rectangle 12"/>
          <p:cNvSpPr/>
          <p:nvPr/>
        </p:nvSpPr>
        <p:spPr>
          <a:xfrm>
            <a:off x="1752600" y="3276600"/>
            <a:ext cx="17526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Decision Makers</a:t>
            </a:r>
            <a:endParaRPr lang="en-US" sz="1100" dirty="0"/>
          </a:p>
        </p:txBody>
      </p:sp>
      <p:sp>
        <p:nvSpPr>
          <p:cNvPr id="14" name="Rectangle 13"/>
          <p:cNvSpPr/>
          <p:nvPr/>
        </p:nvSpPr>
        <p:spPr>
          <a:xfrm>
            <a:off x="5181600" y="2438400"/>
            <a:ext cx="1600200" cy="609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mpd="sng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rgbClr val="000000"/>
                </a:solidFill>
              </a:rPr>
              <a:t>Feature Boundary Risk</a:t>
            </a:r>
          </a:p>
          <a:p>
            <a:pPr algn="ctr"/>
            <a:r>
              <a:rPr lang="en-US" sz="1100" dirty="0" smtClean="0">
                <a:solidFill>
                  <a:srgbClr val="000000"/>
                </a:solidFill>
              </a:rPr>
              <a:t>For Shipping on Time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181600" y="3276600"/>
            <a:ext cx="1600200" cy="609600"/>
          </a:xfrm>
          <a:prstGeom prst="rect">
            <a:avLst/>
          </a:prstGeom>
          <a:solidFill>
            <a:srgbClr val="DCE6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rgbClr val="000000"/>
                </a:solidFill>
              </a:rPr>
              <a:t>VP, Engineering</a:t>
            </a:r>
          </a:p>
          <a:p>
            <a:pPr algn="ctr"/>
            <a:r>
              <a:rPr lang="en-US" sz="1100" dirty="0" smtClean="0">
                <a:solidFill>
                  <a:srgbClr val="000000"/>
                </a:solidFill>
              </a:rPr>
              <a:t>VP</a:t>
            </a:r>
            <a:r>
              <a:rPr lang="en-US" sz="1100" dirty="0" smtClean="0">
                <a:solidFill>
                  <a:srgbClr val="000000"/>
                </a:solidFill>
              </a:rPr>
              <a:t>,</a:t>
            </a:r>
            <a:r>
              <a:rPr lang="en-US" sz="1100" dirty="0" smtClean="0">
                <a:solidFill>
                  <a:srgbClr val="000000"/>
                </a:solidFill>
              </a:rPr>
              <a:t> Marketing</a:t>
            </a:r>
          </a:p>
          <a:p>
            <a:pPr algn="ctr"/>
            <a:r>
              <a:rPr lang="en-US" sz="1100" dirty="0" smtClean="0">
                <a:solidFill>
                  <a:srgbClr val="000000"/>
                </a:solidFill>
              </a:rPr>
              <a:t>COO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16" name="Diamond 15"/>
          <p:cNvSpPr/>
          <p:nvPr/>
        </p:nvSpPr>
        <p:spPr>
          <a:xfrm>
            <a:off x="1905000" y="4038600"/>
            <a:ext cx="1371600" cy="1371600"/>
          </a:xfrm>
          <a:prstGeom prst="diamon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Face-to-Face</a:t>
            </a:r>
          </a:p>
          <a:p>
            <a:pPr algn="ctr"/>
            <a:r>
              <a:rPr lang="en-US" sz="1100" dirty="0" smtClean="0"/>
              <a:t>Meeting</a:t>
            </a:r>
            <a:endParaRPr lang="en-US" sz="1100" dirty="0"/>
          </a:p>
        </p:txBody>
      </p:sp>
      <p:sp>
        <p:nvSpPr>
          <p:cNvPr id="17" name="TextBox 16"/>
          <p:cNvSpPr txBox="1"/>
          <p:nvPr/>
        </p:nvSpPr>
        <p:spPr>
          <a:xfrm>
            <a:off x="4114800" y="4343400"/>
            <a:ext cx="2744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Y</a:t>
            </a:r>
            <a:endParaRPr lang="en-US" sz="1400" dirty="0"/>
          </a:p>
        </p:txBody>
      </p:sp>
      <p:sp>
        <p:nvSpPr>
          <p:cNvPr id="18" name="TextBox 17"/>
          <p:cNvSpPr txBox="1"/>
          <p:nvPr/>
        </p:nvSpPr>
        <p:spPr>
          <a:xfrm>
            <a:off x="2133600" y="5638800"/>
            <a:ext cx="3005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N</a:t>
            </a:r>
            <a:endParaRPr lang="en-US" sz="1400" dirty="0"/>
          </a:p>
        </p:txBody>
      </p:sp>
      <p:sp>
        <p:nvSpPr>
          <p:cNvPr id="20" name="Right Arrow 19"/>
          <p:cNvSpPr/>
          <p:nvPr/>
        </p:nvSpPr>
        <p:spPr>
          <a:xfrm>
            <a:off x="3505200" y="4648200"/>
            <a:ext cx="19050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Down Arrow 20"/>
          <p:cNvSpPr/>
          <p:nvPr/>
        </p:nvSpPr>
        <p:spPr>
          <a:xfrm>
            <a:off x="2514600" y="5562600"/>
            <a:ext cx="152400" cy="68580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2209800" y="6248400"/>
            <a:ext cx="7939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OOB Email</a:t>
            </a:r>
            <a:endParaRPr lang="en-US" sz="1100" dirty="0"/>
          </a:p>
        </p:txBody>
      </p:sp>
      <p:sp>
        <p:nvSpPr>
          <p:cNvPr id="23" name="TextBox 22"/>
          <p:cNvSpPr txBox="1"/>
          <p:nvPr/>
        </p:nvSpPr>
        <p:spPr>
          <a:xfrm>
            <a:off x="5486400" y="4572000"/>
            <a:ext cx="9601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OOB Meeting</a:t>
            </a:r>
            <a:endParaRPr lang="en-US" sz="1100" dirty="0"/>
          </a:p>
        </p:txBody>
      </p:sp>
      <p:sp>
        <p:nvSpPr>
          <p:cNvPr id="24" name="Right Arrow 23"/>
          <p:cNvSpPr/>
          <p:nvPr/>
        </p:nvSpPr>
        <p:spPr>
          <a:xfrm>
            <a:off x="3581400" y="2667000"/>
            <a:ext cx="14478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/>
          <p:cNvSpPr/>
          <p:nvPr/>
        </p:nvSpPr>
        <p:spPr>
          <a:xfrm>
            <a:off x="3581400" y="3505200"/>
            <a:ext cx="14478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384</Words>
  <Application>Microsoft Macintosh PowerPoint</Application>
  <PresentationFormat>On-screen Show (4:3)</PresentationFormat>
  <Paragraphs>43</Paragraphs>
  <Slides>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Calera Capital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Todd Wertheimer</dc:creator>
  <cp:lastModifiedBy>Duncan McNamara</cp:lastModifiedBy>
  <cp:revision>17</cp:revision>
  <dcterms:created xsi:type="dcterms:W3CDTF">2013-11-21T02:43:20Z</dcterms:created>
  <dcterms:modified xsi:type="dcterms:W3CDTF">2013-11-21T03:16:36Z</dcterms:modified>
</cp:coreProperties>
</file>