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90" autoAdjust="0"/>
    <p:restoredTop sz="94660"/>
  </p:normalViewPr>
  <p:slideViewPr>
    <p:cSldViewPr>
      <p:cViewPr>
        <p:scale>
          <a:sx n="150" d="100"/>
          <a:sy n="150" d="100"/>
        </p:scale>
        <p:origin x="-80" y="20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B46075-A199-4671-BE93-103F6D2855B7}" type="datetimeFigureOut">
              <a:rPr lang="en-US" smtClean="0"/>
              <a:pPr/>
              <a:t>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B46075-A199-4671-BE93-103F6D2855B7}" type="datetimeFigureOut">
              <a:rPr lang="en-US" smtClean="0"/>
              <a:pPr/>
              <a:t>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B46075-A199-4671-BE93-103F6D2855B7}" type="datetimeFigureOut">
              <a:rPr lang="en-US" smtClean="0"/>
              <a:pPr/>
              <a:t>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B46075-A199-4671-BE93-103F6D2855B7}" type="datetimeFigureOut">
              <a:rPr lang="en-US" smtClean="0"/>
              <a:pPr/>
              <a:t>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B46075-A199-4671-BE93-103F6D2855B7}" type="datetimeFigureOut">
              <a:rPr lang="en-US" smtClean="0"/>
              <a:pPr/>
              <a:t>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B46075-A199-4671-BE93-103F6D2855B7}" type="datetimeFigureOut">
              <a:rPr lang="en-US" smtClean="0"/>
              <a:pPr/>
              <a:t>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B46075-A199-4671-BE93-103F6D2855B7}" type="datetimeFigureOut">
              <a:rPr lang="en-US" smtClean="0"/>
              <a:pPr/>
              <a:t>1/5/14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B46075-A199-4671-BE93-103F6D2855B7}" type="datetimeFigureOut">
              <a:rPr lang="en-US" smtClean="0"/>
              <a:pPr/>
              <a:t>1/5/14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B46075-A199-4671-BE93-103F6D2855B7}" type="datetimeFigureOut">
              <a:rPr lang="en-US" smtClean="0"/>
              <a:pPr/>
              <a:t>1/5/14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46075-A199-4671-BE93-103F6D2855B7}" type="datetimeFigureOut">
              <a:rPr lang="en-US" smtClean="0"/>
              <a:pPr/>
              <a:t>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46075-A199-4671-BE93-103F6D2855B7}" type="datetimeFigureOut">
              <a:rPr lang="en-US" smtClean="0"/>
              <a:pPr/>
              <a:t>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FE26-16DA-4AA7-9963-F2E17FD19CA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46075-A199-4671-BE93-103F6D2855B7}" type="datetimeFigureOut">
              <a:rPr lang="en-US" smtClean="0"/>
              <a:pPr/>
              <a:t>1/5/14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9FE26-16DA-4AA7-9963-F2E17FD19C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hyperlink" Target="http://tcgen.com/book/tools/" TargetMode="External"/><Relationship Id="rId5"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hyperlink" Target="http://www.tcgen.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hyperlink" Target="http://tcgen.com/book/tools/%23download" TargetMode="External"/><Relationship Id="rId5"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hyperlink" Target="http://www.tcge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cgenlogo.png">
            <a:hlinkClick r:id="rId2"/>
          </p:cNvPr>
          <p:cNvPicPr>
            <a:picLocks noChangeAspect="1"/>
          </p:cNvPicPr>
          <p:nvPr/>
        </p:nvPicPr>
        <p:blipFill>
          <a:blip r:embed="rId3" cstate="print"/>
          <a:srcRect/>
          <a:stretch>
            <a:fillRect/>
          </a:stretch>
        </p:blipFill>
        <p:spPr bwMode="auto">
          <a:xfrm>
            <a:off x="381000" y="381000"/>
            <a:ext cx="1392174" cy="877409"/>
          </a:xfrm>
          <a:prstGeom prst="rect">
            <a:avLst/>
          </a:prstGeom>
          <a:noFill/>
          <a:ln w="9525">
            <a:noFill/>
            <a:miter lim="800000"/>
            <a:headEnd/>
            <a:tailEnd/>
          </a:ln>
        </p:spPr>
      </p:pic>
      <p:graphicFrame>
        <p:nvGraphicFramePr>
          <p:cNvPr id="6" name="Table 5"/>
          <p:cNvGraphicFramePr>
            <a:graphicFrameLocks noGrp="1"/>
          </p:cNvGraphicFramePr>
          <p:nvPr>
            <p:extLst>
              <p:ext uri="{D42A27DB-BD31-4B8C-83A1-F6EECF244321}">
                <p14:modId xmlns:p14="http://schemas.microsoft.com/office/powerpoint/2010/main" val="1439851679"/>
              </p:ext>
            </p:extLst>
          </p:nvPr>
        </p:nvGraphicFramePr>
        <p:xfrm>
          <a:off x="609600" y="2057400"/>
          <a:ext cx="8077200" cy="4063349"/>
        </p:xfrm>
        <a:graphic>
          <a:graphicData uri="http://schemas.openxmlformats.org/drawingml/2006/table">
            <a:tbl>
              <a:tblPr/>
              <a:tblGrid>
                <a:gridCol w="8077200"/>
              </a:tblGrid>
              <a:tr h="167780">
                <a:tc>
                  <a:txBody>
                    <a:bodyPr/>
                    <a:lstStyle/>
                    <a:p>
                      <a:pPr algn="l" fontAlgn="b"/>
                      <a:r>
                        <a:rPr lang="en-US" sz="1100" b="1" i="0" u="none" strike="noStrike" dirty="0">
                          <a:solidFill>
                            <a:srgbClr val="538ED5"/>
                          </a:solidFill>
                          <a:latin typeface="Calibri"/>
                        </a:rPr>
                        <a:t>What is</a:t>
                      </a:r>
                      <a:r>
                        <a:rPr lang="en-US" sz="1100" b="1" i="0" u="none" strike="noStrike" dirty="0" smtClean="0">
                          <a:solidFill>
                            <a:srgbClr val="538ED5"/>
                          </a:solidFill>
                          <a:latin typeface="Calibri"/>
                        </a:rPr>
                        <a:t> the</a:t>
                      </a:r>
                      <a:r>
                        <a:rPr lang="en-US" sz="1100" b="1" i="0" u="none" strike="noStrike" baseline="0" dirty="0" smtClean="0">
                          <a:solidFill>
                            <a:srgbClr val="538ED5"/>
                          </a:solidFill>
                          <a:latin typeface="Calibri"/>
                        </a:rPr>
                        <a:t> Tool</a:t>
                      </a:r>
                      <a:r>
                        <a:rPr lang="en-US" sz="1100" b="1" i="0" u="none" strike="noStrike" dirty="0" smtClean="0">
                          <a:solidFill>
                            <a:srgbClr val="538ED5"/>
                          </a:solidFill>
                          <a:latin typeface="Calibri"/>
                        </a:rPr>
                        <a:t>?</a:t>
                      </a:r>
                      <a:endParaRPr lang="en-US" sz="1100" b="1" i="0" u="none" strike="noStrike" dirty="0">
                        <a:solidFill>
                          <a:srgbClr val="538ED5"/>
                        </a:solidFill>
                        <a:latin typeface="Calibri"/>
                      </a:endParaRPr>
                    </a:p>
                  </a:txBody>
                  <a:tcPr marL="0" marR="0" marT="0" marB="0" anchor="b">
                    <a:lnL>
                      <a:noFill/>
                    </a:lnL>
                    <a:lnR>
                      <a:noFill/>
                    </a:lnR>
                    <a:lnT>
                      <a:noFill/>
                    </a:lnT>
                    <a:lnB>
                      <a:noFill/>
                    </a:lnB>
                    <a:solidFill>
                      <a:srgbClr val="FFFFFF"/>
                    </a:solidFill>
                  </a:tcPr>
                </a:tc>
              </a:tr>
              <a:tr h="167780">
                <a:tc>
                  <a:txBody>
                    <a:bodyPr/>
                    <a:lstStyle/>
                    <a:p>
                      <a:pPr marL="457200" lvl="1" indent="-457200" eaLnBrk="1" hangingPunct="1">
                        <a:spcBef>
                          <a:spcPts val="363"/>
                        </a:spcBef>
                        <a:buClr>
                          <a:srgbClr val="000000"/>
                        </a:buClr>
                        <a:buSzPct val="102000"/>
                        <a:buFontTx/>
                        <a:buNone/>
                      </a:pPr>
                      <a:r>
                        <a:rPr lang="en-US" sz="1100" dirty="0" smtClean="0">
                          <a:latin typeface="+mn-lt"/>
                        </a:rPr>
                        <a:t>•  This graphical technique  </a:t>
                      </a:r>
                      <a:r>
                        <a:rPr lang="en-US" sz="1100" dirty="0" smtClean="0">
                          <a:latin typeface="+mn-lt"/>
                        </a:rPr>
                        <a:t>to describe </a:t>
                      </a:r>
                      <a:r>
                        <a:rPr lang="en-US" sz="1100" dirty="0" smtClean="0">
                          <a:latin typeface="+mn-lt"/>
                        </a:rPr>
                        <a:t>the execution of a process across </a:t>
                      </a:r>
                      <a:r>
                        <a:rPr lang="en-US" sz="1100" dirty="0" smtClean="0">
                          <a:latin typeface="+mn-lt"/>
                        </a:rPr>
                        <a:t>the four </a:t>
                      </a:r>
                      <a:r>
                        <a:rPr lang="en-US" sz="1100" dirty="0" smtClean="0">
                          <a:latin typeface="+mn-lt"/>
                        </a:rPr>
                        <a:t>areas </a:t>
                      </a:r>
                      <a:r>
                        <a:rPr lang="en-US" sz="1100" dirty="0" smtClean="0">
                          <a:latin typeface="+mn-lt"/>
                        </a:rPr>
                        <a:t>of phase,</a:t>
                      </a:r>
                      <a:r>
                        <a:rPr lang="en-US" sz="1100" baseline="0" dirty="0" smtClean="0">
                          <a:latin typeface="+mn-lt"/>
                        </a:rPr>
                        <a:t> task, people and standards (quality).</a:t>
                      </a:r>
                      <a:endParaRPr lang="en-US" sz="1100" dirty="0">
                        <a:latin typeface="+mn-lt"/>
                      </a:endParaRPr>
                    </a:p>
                  </a:txBody>
                  <a:tcPr marL="302004" marR="0" marT="0" marB="0" anchor="b">
                    <a:lnL>
                      <a:noFill/>
                    </a:lnL>
                    <a:lnR>
                      <a:noFill/>
                    </a:lnR>
                    <a:lnT>
                      <a:noFill/>
                    </a:lnT>
                    <a:lnB>
                      <a:noFill/>
                    </a:lnB>
                    <a:solidFill>
                      <a:srgbClr val="FFFFFF"/>
                    </a:solidFill>
                  </a:tcPr>
                </a:tc>
              </a:tr>
              <a:tr h="167780">
                <a:tc>
                  <a:txBody>
                    <a:bodyPr/>
                    <a:lstStyle/>
                    <a:p>
                      <a:pPr marL="119063" lvl="1" indent="-119063" eaLnBrk="1" hangingPunct="1">
                        <a:spcBef>
                          <a:spcPts val="363"/>
                        </a:spcBef>
                        <a:buClr>
                          <a:srgbClr val="000000"/>
                        </a:buClr>
                        <a:buSzPct val="102000"/>
                        <a:buFont typeface="Arial"/>
                        <a:buChar char="•"/>
                      </a:pPr>
                      <a:r>
                        <a:rPr lang="en-US" sz="1100" dirty="0" smtClean="0">
                          <a:latin typeface="+mn-lt"/>
                        </a:rPr>
                        <a:t>Phases: discrete states over time that define where in the process the team is executing.</a:t>
                      </a:r>
                    </a:p>
                  </a:txBody>
                  <a:tcPr marL="302004" marR="0" marT="0" marB="0" anchor="b">
                    <a:lnL>
                      <a:noFill/>
                    </a:lnL>
                    <a:lnR>
                      <a:noFill/>
                    </a:lnR>
                    <a:lnT>
                      <a:noFill/>
                    </a:lnT>
                    <a:lnB>
                      <a:noFill/>
                    </a:lnB>
                    <a:solidFill>
                      <a:srgbClr val="FFFFFF"/>
                    </a:solidFill>
                  </a:tcPr>
                </a:tc>
              </a:tr>
              <a:tr h="167780">
                <a:tc>
                  <a:txBody>
                    <a:bodyPr/>
                    <a:lstStyle/>
                    <a:p>
                      <a:pPr marL="119063" lvl="1" indent="-119063" eaLnBrk="1" hangingPunct="1">
                        <a:spcBef>
                          <a:spcPts val="363"/>
                        </a:spcBef>
                        <a:buClr>
                          <a:srgbClr val="000000"/>
                        </a:buClr>
                        <a:buSzPct val="102000"/>
                        <a:buFont typeface="Arial"/>
                        <a:buChar char="•"/>
                      </a:pPr>
                      <a:r>
                        <a:rPr lang="en-US" sz="1100" dirty="0" smtClean="0">
                          <a:latin typeface="+mn-lt"/>
                        </a:rPr>
                        <a:t>Tasks: significant deliverables within the flow of the process</a:t>
                      </a:r>
                      <a:endParaRPr lang="en-US" sz="1100" dirty="0">
                        <a:latin typeface="+mn-lt"/>
                      </a:endParaRPr>
                    </a:p>
                  </a:txBody>
                  <a:tcPr marL="302004" marR="0" marT="0" marB="0" anchor="b">
                    <a:lnL>
                      <a:noFill/>
                    </a:lnL>
                    <a:lnR>
                      <a:noFill/>
                    </a:lnR>
                    <a:lnT>
                      <a:noFill/>
                    </a:lnT>
                    <a:lnB>
                      <a:noFill/>
                    </a:lnB>
                    <a:solidFill>
                      <a:srgbClr val="FFFFFF"/>
                    </a:solidFill>
                  </a:tcPr>
                </a:tc>
              </a:tr>
              <a:tr h="167780">
                <a:tc>
                  <a:txBody>
                    <a:bodyPr/>
                    <a:lstStyle/>
                    <a:p>
                      <a:pPr marL="119063" marR="0" lvl="1" indent="-119063" algn="l" defTabSz="914400" rtl="0" eaLnBrk="1" fontAlgn="auto" latinLnBrk="0" hangingPunct="1">
                        <a:lnSpc>
                          <a:spcPct val="100000"/>
                        </a:lnSpc>
                        <a:spcBef>
                          <a:spcPts val="363"/>
                        </a:spcBef>
                        <a:spcAft>
                          <a:spcPts val="0"/>
                        </a:spcAft>
                        <a:buClr>
                          <a:srgbClr val="000000"/>
                        </a:buClr>
                        <a:buSzPct val="102000"/>
                        <a:buFont typeface="Arial"/>
                        <a:buChar char="•"/>
                        <a:tabLst/>
                        <a:defRPr/>
                      </a:pPr>
                      <a:r>
                        <a:rPr lang="en-US" sz="1100" dirty="0" smtClean="0">
                          <a:latin typeface="+mn-lt"/>
                        </a:rPr>
                        <a:t>People: the functions or individual(s) responsible for delivering the task within the phase. Typically, as the work flows through the process, the individual(s) assigned to the task will be the lead of the process for the duration of that task.</a:t>
                      </a:r>
                    </a:p>
                  </a:txBody>
                  <a:tcPr marL="302004" marR="0" marT="0" marB="0" anchor="b">
                    <a:lnL>
                      <a:noFill/>
                    </a:lnL>
                    <a:lnR>
                      <a:noFill/>
                    </a:lnR>
                    <a:lnT>
                      <a:noFill/>
                    </a:lnT>
                    <a:lnB>
                      <a:noFill/>
                    </a:lnB>
                    <a:solidFill>
                      <a:srgbClr val="FFFFFF"/>
                    </a:solidFill>
                  </a:tcPr>
                </a:tc>
              </a:tr>
              <a:tr h="167780">
                <a:tc>
                  <a:txBody>
                    <a:bodyPr/>
                    <a:lstStyle/>
                    <a:p>
                      <a:pPr marL="119063" marR="0" lvl="1" indent="-119063" algn="l" defTabSz="914400" rtl="0" eaLnBrk="1" fontAlgn="auto" latinLnBrk="0" hangingPunct="1">
                        <a:lnSpc>
                          <a:spcPct val="100000"/>
                        </a:lnSpc>
                        <a:spcBef>
                          <a:spcPts val="363"/>
                        </a:spcBef>
                        <a:spcAft>
                          <a:spcPts val="0"/>
                        </a:spcAft>
                        <a:buClr>
                          <a:srgbClr val="000000"/>
                        </a:buClr>
                        <a:buSzPct val="102000"/>
                        <a:buFont typeface="Arial"/>
                        <a:buChar char="•"/>
                        <a:tabLst/>
                        <a:defRPr/>
                      </a:pPr>
                      <a:r>
                        <a:rPr lang="en-US" sz="1100" dirty="0" smtClean="0">
                          <a:latin typeface="+mn-lt"/>
                        </a:rPr>
                        <a:t>Standards: the deliverables, documents, or specifications by which you will judge the quality of the tasks of the process.</a:t>
                      </a:r>
                    </a:p>
                  </a:txBody>
                  <a:tcPr marL="302004" marR="0" marT="0" marB="0" anchor="b">
                    <a:lnL>
                      <a:noFill/>
                    </a:lnL>
                    <a:lnR>
                      <a:noFill/>
                    </a:lnR>
                    <a:lnT>
                      <a:noFill/>
                    </a:lnT>
                    <a:lnB>
                      <a:noFill/>
                    </a:lnB>
                    <a:solidFill>
                      <a:srgbClr val="FFFFFF"/>
                    </a:solidFill>
                  </a:tcPr>
                </a:tc>
              </a:tr>
              <a:tr h="167780">
                <a:tc>
                  <a:txBody>
                    <a:bodyPr/>
                    <a:lstStyle/>
                    <a:p>
                      <a:pPr marL="119063" lvl="1" indent="-119063" eaLnBrk="1" hangingPunct="1">
                        <a:spcBef>
                          <a:spcPts val="275"/>
                        </a:spcBef>
                        <a:buClr>
                          <a:srgbClr val="000000"/>
                        </a:buClr>
                        <a:buSzPct val="101000"/>
                        <a:buFont typeface="Arial" charset="0"/>
                        <a:buNone/>
                      </a:pPr>
                      <a:r>
                        <a:rPr lang="en-US" sz="1100" b="0" i="0" u="none" strike="noStrike" dirty="0" smtClean="0">
                          <a:solidFill>
                            <a:srgbClr val="000000"/>
                          </a:solidFill>
                          <a:latin typeface="+mn-lt"/>
                        </a:rPr>
                        <a:t>•  </a:t>
                      </a:r>
                      <a:r>
                        <a:rPr lang="en-US" sz="1100" dirty="0" smtClean="0">
                          <a:latin typeface="+mn-lt"/>
                        </a:rPr>
                        <a:t>In </a:t>
                      </a:r>
                      <a:r>
                        <a:rPr lang="en-US" sz="1100" dirty="0" smtClean="0">
                          <a:latin typeface="+mn-lt"/>
                        </a:rPr>
                        <a:t>a single view, decision makers and contributors can see the critical tasks of a process, the responsible individuals, and the criteria they will use to measure the success of a task.</a:t>
                      </a:r>
                      <a:endParaRPr lang="en-US" sz="1100" dirty="0">
                        <a:latin typeface="+mn-lt"/>
                      </a:endParaRPr>
                    </a:p>
                  </a:txBody>
                  <a:tcPr marL="302004" marR="0" marT="0" marB="0" anchor="b">
                    <a:lnL>
                      <a:noFill/>
                    </a:lnL>
                    <a:lnR>
                      <a:noFill/>
                    </a:lnR>
                    <a:lnT>
                      <a:noFill/>
                    </a:lnT>
                    <a:lnB>
                      <a:noFill/>
                    </a:lnB>
                    <a:solidFill>
                      <a:srgbClr val="FFFFFF"/>
                    </a:solidFill>
                  </a:tcPr>
                </a:tc>
              </a:tr>
              <a:tr h="167780">
                <a:tc>
                  <a:txBody>
                    <a:bodyPr/>
                    <a:lstStyle/>
                    <a:p>
                      <a:pPr algn="l" fontAlgn="b"/>
                      <a:r>
                        <a:rPr lang="en-US" sz="1100" b="1" i="0" u="none" strike="noStrike" dirty="0">
                          <a:solidFill>
                            <a:srgbClr val="538ED5"/>
                          </a:solidFill>
                          <a:latin typeface="Calibri"/>
                        </a:rPr>
                        <a:t> </a:t>
                      </a:r>
                    </a:p>
                  </a:txBody>
                  <a:tcPr marL="0" marR="0" marT="0" marB="0" anchor="b">
                    <a:lnL>
                      <a:noFill/>
                    </a:lnL>
                    <a:lnR>
                      <a:noFill/>
                    </a:lnR>
                    <a:lnT>
                      <a:noFill/>
                    </a:lnT>
                    <a:lnB>
                      <a:noFill/>
                    </a:lnB>
                    <a:solidFill>
                      <a:srgbClr val="FFFFFF"/>
                    </a:solidFill>
                  </a:tcPr>
                </a:tc>
              </a:tr>
              <a:tr h="167780">
                <a:tc>
                  <a:txBody>
                    <a:bodyPr/>
                    <a:lstStyle/>
                    <a:p>
                      <a:pPr algn="l" fontAlgn="b"/>
                      <a:r>
                        <a:rPr lang="en-US" sz="1100" b="1" i="0" u="none" strike="noStrike" dirty="0">
                          <a:solidFill>
                            <a:srgbClr val="538ED5"/>
                          </a:solidFill>
                          <a:latin typeface="Calibri"/>
                        </a:rPr>
                        <a:t>Benefits:</a:t>
                      </a:r>
                    </a:p>
                  </a:txBody>
                  <a:tcPr marL="0" marR="0" marT="0" marB="0" anchor="b">
                    <a:lnL>
                      <a:noFill/>
                    </a:lnL>
                    <a:lnR>
                      <a:noFill/>
                    </a:lnR>
                    <a:lnT>
                      <a:noFill/>
                    </a:lnT>
                    <a:lnB>
                      <a:noFill/>
                    </a:lnB>
                    <a:solidFill>
                      <a:srgbClr val="FFFFFF"/>
                    </a:solidFill>
                  </a:tcPr>
                </a:tc>
              </a:tr>
              <a:tr h="167780">
                <a:tc>
                  <a:txBody>
                    <a:bodyPr/>
                    <a:lstStyle/>
                    <a:p>
                      <a:pPr marL="228600" indent="-109538" algn="l" fontAlgn="b">
                        <a:buFont typeface="Arial"/>
                        <a:buChar char="•"/>
                      </a:pPr>
                      <a:r>
                        <a:rPr lang="en-US" sz="1100" b="1" dirty="0" smtClean="0">
                          <a:latin typeface="+mn-lt"/>
                        </a:rPr>
                        <a:t>Is </a:t>
                      </a:r>
                      <a:r>
                        <a:rPr lang="en-US" sz="1100" b="1" dirty="0" smtClean="0">
                          <a:latin typeface="+mn-lt"/>
                        </a:rPr>
                        <a:t>very easy to create </a:t>
                      </a:r>
                      <a:r>
                        <a:rPr lang="en-US" sz="1100" dirty="0" smtClean="0">
                          <a:latin typeface="+mn-lt"/>
                        </a:rPr>
                        <a:t>because you start with a known structure </a:t>
                      </a:r>
                      <a:endParaRPr lang="en-US" sz="1100" b="0" i="0" u="none" strike="noStrike" dirty="0">
                        <a:solidFill>
                          <a:srgbClr val="000000"/>
                        </a:solidFill>
                        <a:latin typeface="+mn-lt"/>
                      </a:endParaRPr>
                    </a:p>
                  </a:txBody>
                  <a:tcPr marL="302004" marR="0" marT="0" marB="0" anchor="b">
                    <a:lnL>
                      <a:noFill/>
                    </a:lnL>
                    <a:lnR>
                      <a:noFill/>
                    </a:lnR>
                    <a:lnT>
                      <a:noFill/>
                    </a:lnT>
                    <a:lnB>
                      <a:noFill/>
                    </a:lnB>
                    <a:solidFill>
                      <a:srgbClr val="FFFFFF"/>
                    </a:solidFill>
                  </a:tcPr>
                </a:tc>
              </a:tr>
              <a:tr h="196580">
                <a:tc>
                  <a:txBody>
                    <a:bodyPr/>
                    <a:lstStyle/>
                    <a:p>
                      <a:pPr marL="228600" lvl="1" indent="-114300" eaLnBrk="1" hangingPunct="1">
                        <a:spcBef>
                          <a:spcPts val="275"/>
                        </a:spcBef>
                        <a:buClr>
                          <a:srgbClr val="000000"/>
                        </a:buClr>
                        <a:buSzPct val="101000"/>
                        <a:buFont typeface="Arial"/>
                        <a:buChar char="•"/>
                      </a:pPr>
                      <a:r>
                        <a:rPr lang="en-US" sz="1100" b="1" dirty="0" smtClean="0">
                          <a:latin typeface="+mn-lt"/>
                        </a:rPr>
                        <a:t>Drives </a:t>
                      </a:r>
                      <a:r>
                        <a:rPr lang="en-US" sz="1100" b="1" dirty="0" smtClean="0">
                          <a:latin typeface="+mn-lt"/>
                        </a:rPr>
                        <a:t>process improvement </a:t>
                      </a:r>
                      <a:r>
                        <a:rPr lang="en-US" sz="1100" dirty="0" smtClean="0">
                          <a:latin typeface="+mn-lt"/>
                        </a:rPr>
                        <a:t>for sub-optimal processes</a:t>
                      </a:r>
                      <a:endParaRPr lang="en-US" sz="1100" dirty="0">
                        <a:latin typeface="+mn-lt"/>
                      </a:endParaRPr>
                    </a:p>
                  </a:txBody>
                  <a:tcPr marL="302004" marR="0" marT="0" marB="0" anchor="b">
                    <a:lnL>
                      <a:noFill/>
                    </a:lnL>
                    <a:lnR>
                      <a:noFill/>
                    </a:lnR>
                    <a:lnT>
                      <a:noFill/>
                    </a:lnT>
                    <a:lnB>
                      <a:noFill/>
                    </a:lnB>
                    <a:solidFill>
                      <a:srgbClr val="FFFFFF"/>
                    </a:solidFill>
                  </a:tcPr>
                </a:tc>
              </a:tr>
              <a:tr h="167780">
                <a:tc>
                  <a:txBody>
                    <a:bodyPr/>
                    <a:lstStyle/>
                    <a:p>
                      <a:pPr marL="228600" lvl="1" indent="-114300" eaLnBrk="1" hangingPunct="1">
                        <a:spcBef>
                          <a:spcPts val="275"/>
                        </a:spcBef>
                        <a:buClr>
                          <a:srgbClr val="000000"/>
                        </a:buClr>
                        <a:buSzPct val="101000"/>
                        <a:buFont typeface="Arial"/>
                        <a:buChar char="•"/>
                      </a:pPr>
                      <a:r>
                        <a:rPr lang="en-US" sz="1100" dirty="0" smtClean="0">
                          <a:latin typeface="+mn-lt"/>
                        </a:rPr>
                        <a:t>Clarifies </a:t>
                      </a:r>
                      <a:r>
                        <a:rPr lang="en-US" sz="1100" dirty="0" smtClean="0">
                          <a:latin typeface="+mn-lt"/>
                        </a:rPr>
                        <a:t>cross-functional handoffs to </a:t>
                      </a:r>
                      <a:r>
                        <a:rPr lang="en-US" sz="1100" b="1" dirty="0" smtClean="0">
                          <a:latin typeface="+mn-lt"/>
                        </a:rPr>
                        <a:t>avoid process gaps</a:t>
                      </a:r>
                      <a:endParaRPr lang="en-US" sz="1100" b="1" dirty="0">
                        <a:latin typeface="+mn-lt"/>
                      </a:endParaRPr>
                    </a:p>
                  </a:txBody>
                  <a:tcPr marL="302004" marR="0" marT="0" marB="0" anchor="b">
                    <a:lnL>
                      <a:noFill/>
                    </a:lnL>
                    <a:lnR>
                      <a:noFill/>
                    </a:lnR>
                    <a:lnT>
                      <a:noFill/>
                    </a:lnT>
                    <a:lnB>
                      <a:noFill/>
                    </a:lnB>
                    <a:solidFill>
                      <a:srgbClr val="FFFFFF"/>
                    </a:solidFill>
                  </a:tcPr>
                </a:tc>
              </a:tr>
              <a:tr h="176169">
                <a:tc>
                  <a:txBody>
                    <a:bodyPr/>
                    <a:lstStyle/>
                    <a:p>
                      <a:pPr marL="228600" lvl="1" indent="-114300" eaLnBrk="1" hangingPunct="1">
                        <a:spcBef>
                          <a:spcPts val="275"/>
                        </a:spcBef>
                        <a:buClr>
                          <a:srgbClr val="000000"/>
                        </a:buClr>
                        <a:buSzPct val="101000"/>
                        <a:buFont typeface="Arial"/>
                        <a:buChar char="•"/>
                      </a:pPr>
                      <a:r>
                        <a:rPr lang="en-US" sz="1100" b="1" dirty="0" smtClean="0">
                          <a:latin typeface="+mn-lt"/>
                        </a:rPr>
                        <a:t>Is </a:t>
                      </a:r>
                      <a:r>
                        <a:rPr lang="en-US" sz="1100" b="1" dirty="0" smtClean="0">
                          <a:latin typeface="+mn-lt"/>
                        </a:rPr>
                        <a:t>a consistent approach for executing the process </a:t>
                      </a:r>
                      <a:r>
                        <a:rPr lang="en-US" sz="1100" dirty="0" smtClean="0">
                          <a:latin typeface="+mn-lt"/>
                        </a:rPr>
                        <a:t>because it measures the quality of critical tasks against standards</a:t>
                      </a:r>
                      <a:endParaRPr lang="en-US" sz="1100" b="1" dirty="0">
                        <a:latin typeface="+mn-lt"/>
                      </a:endParaRPr>
                    </a:p>
                  </a:txBody>
                  <a:tcPr marL="302004" marR="0" marT="0" marB="0" anchor="b">
                    <a:lnL>
                      <a:noFill/>
                    </a:lnL>
                    <a:lnR>
                      <a:noFill/>
                    </a:lnR>
                    <a:lnT>
                      <a:noFill/>
                    </a:lnT>
                    <a:lnB>
                      <a:noFill/>
                    </a:lnB>
                    <a:solidFill>
                      <a:srgbClr val="FFFFFF"/>
                    </a:solidFill>
                  </a:tcPr>
                </a:tc>
              </a:tr>
              <a:tr h="167780">
                <a:tc>
                  <a:txBody>
                    <a:bodyPr/>
                    <a:lstStyle/>
                    <a:p>
                      <a:pPr marL="228600" indent="-109538" algn="l" fontAlgn="b">
                        <a:buFont typeface="Arial"/>
                        <a:buChar char="•"/>
                      </a:pPr>
                      <a:r>
                        <a:rPr lang="en-US" sz="1100" smtClean="0">
                          <a:latin typeface="+mn-lt"/>
                        </a:rPr>
                        <a:t>Ensures </a:t>
                      </a:r>
                      <a:r>
                        <a:rPr lang="en-US" sz="1100" dirty="0" smtClean="0">
                          <a:latin typeface="+mn-lt"/>
                        </a:rPr>
                        <a:t>that stakeholders know ahead of time </a:t>
                      </a:r>
                      <a:r>
                        <a:rPr lang="en-US" sz="1100" b="1" dirty="0" smtClean="0">
                          <a:latin typeface="+mn-lt"/>
                        </a:rPr>
                        <a:t>how you will measure a task</a:t>
                      </a:r>
                      <a:r>
                        <a:rPr lang="ja-JP" altLang="en-US" sz="1100" b="1" dirty="0" smtClean="0">
                          <a:latin typeface="+mn-lt"/>
                          <a:ea typeface="ＭＳ Ｐゴシック" charset="-128"/>
                          <a:cs typeface="ＭＳ Ｐゴシック" charset="-128"/>
                        </a:rPr>
                        <a:t>’</a:t>
                      </a:r>
                      <a:r>
                        <a:rPr lang="en-US" altLang="ja-JP" sz="1100" b="1" dirty="0" err="1" smtClean="0">
                          <a:latin typeface="+mn-lt"/>
                          <a:ea typeface="ＭＳ Ｐゴシック" charset="-128"/>
                          <a:cs typeface="ＭＳ Ｐゴシック" charset="-128"/>
                        </a:rPr>
                        <a:t>s</a:t>
                      </a:r>
                      <a:r>
                        <a:rPr lang="en-US" altLang="ja-JP" sz="1100" b="1" dirty="0" smtClean="0">
                          <a:latin typeface="+mn-lt"/>
                          <a:ea typeface="ＭＳ Ｐゴシック" charset="-128"/>
                          <a:cs typeface="ＭＳ Ｐゴシック" charset="-128"/>
                        </a:rPr>
                        <a:t> success</a:t>
                      </a:r>
                      <a:endParaRPr lang="en-US" sz="1100" b="0" i="0" u="none" strike="noStrike" dirty="0">
                        <a:solidFill>
                          <a:srgbClr val="000000"/>
                        </a:solidFill>
                        <a:latin typeface="+mn-lt"/>
                      </a:endParaRPr>
                    </a:p>
                  </a:txBody>
                  <a:tcPr marL="302004" marR="0" marT="0" marB="0" anchor="b">
                    <a:lnL>
                      <a:noFill/>
                    </a:lnL>
                    <a:lnR>
                      <a:noFill/>
                    </a:lnR>
                    <a:lnT>
                      <a:noFill/>
                    </a:lnT>
                    <a:lnB>
                      <a:noFill/>
                    </a:lnB>
                    <a:solidFill>
                      <a:srgbClr val="FFFFFF"/>
                    </a:solidFill>
                  </a:tcPr>
                </a:tc>
              </a:tr>
              <a:tr h="167780">
                <a:tc>
                  <a:txBody>
                    <a:bodyPr/>
                    <a:lstStyle/>
                    <a:p>
                      <a:pPr algn="l" fontAlgn="b"/>
                      <a:r>
                        <a:rPr lang="en-US" sz="1100" b="0" i="0" u="none" strike="noStrike" dirty="0">
                          <a:solidFill>
                            <a:srgbClr val="000000"/>
                          </a:solidFill>
                          <a:latin typeface="Calibri"/>
                        </a:rPr>
                        <a:t> </a:t>
                      </a:r>
                    </a:p>
                  </a:txBody>
                  <a:tcPr marL="302004" marR="0" marT="0" marB="0" anchor="b">
                    <a:lnL>
                      <a:noFill/>
                    </a:lnL>
                    <a:lnR>
                      <a:noFill/>
                    </a:lnR>
                    <a:lnT>
                      <a:noFill/>
                    </a:lnT>
                    <a:lnB>
                      <a:noFill/>
                    </a:lnB>
                    <a:solidFill>
                      <a:srgbClr val="FFFFFF"/>
                    </a:solidFill>
                  </a:tcPr>
                </a:tc>
              </a:tr>
              <a:tr h="167780">
                <a:tc>
                  <a:txBody>
                    <a:bodyPr/>
                    <a:lstStyle/>
                    <a:p>
                      <a:pPr algn="l" fontAlgn="b"/>
                      <a:r>
                        <a:rPr lang="en-US" sz="1100" b="1" i="0" u="none" strike="noStrike" dirty="0">
                          <a:solidFill>
                            <a:srgbClr val="538ED5"/>
                          </a:solidFill>
                          <a:latin typeface="Calibri"/>
                        </a:rPr>
                        <a:t>How to Apply the Tool: </a:t>
                      </a:r>
                    </a:p>
                  </a:txBody>
                  <a:tcPr marL="0" marR="0" marT="0" marB="0" anchor="b">
                    <a:lnL>
                      <a:noFill/>
                    </a:lnL>
                    <a:lnR>
                      <a:noFill/>
                    </a:lnR>
                    <a:lnT>
                      <a:noFill/>
                    </a:lnT>
                    <a:lnB>
                      <a:noFill/>
                    </a:lnB>
                    <a:solidFill>
                      <a:srgbClr val="FFFFFF"/>
                    </a:solidFill>
                  </a:tcPr>
                </a:tc>
              </a:tr>
              <a:tr h="167780">
                <a:tc>
                  <a:txBody>
                    <a:bodyPr/>
                    <a:lstStyle/>
                    <a:p>
                      <a:pPr algn="l"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 </a:t>
                      </a:r>
                      <a:r>
                        <a:rPr lang="en-US" sz="1100" dirty="0" smtClean="0">
                          <a:latin typeface="Cambria" charset="0"/>
                          <a:ea typeface="ＭＳ Ｐゴシック" charset="-128"/>
                          <a:cs typeface="ＭＳ Ｐゴシック" charset="-128"/>
                        </a:rPr>
                        <a:t>Map illustrates the key cross-functional deliverables by phase for a specific process.</a:t>
                      </a:r>
                      <a:endParaRPr lang="en-US" sz="1100" b="0" i="0" u="none" strike="noStrike" dirty="0">
                        <a:solidFill>
                          <a:srgbClr val="000000"/>
                        </a:solidFill>
                        <a:latin typeface="Calibri"/>
                      </a:endParaRPr>
                    </a:p>
                  </a:txBody>
                  <a:tcPr marL="302004" marR="0" marT="0" marB="0" anchor="b">
                    <a:lnL>
                      <a:noFill/>
                    </a:lnL>
                    <a:lnR>
                      <a:noFill/>
                    </a:lnR>
                    <a:lnT>
                      <a:noFill/>
                    </a:lnT>
                    <a:lnB>
                      <a:noFill/>
                    </a:lnB>
                    <a:solidFill>
                      <a:srgbClr val="FFFFFF"/>
                    </a:solidFill>
                  </a:tcPr>
                </a:tc>
              </a:tr>
              <a:tr h="167780">
                <a:tc>
                  <a:txBody>
                    <a:bodyPr/>
                    <a:lstStyle/>
                    <a:p>
                      <a:pPr algn="l"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 </a:t>
                      </a:r>
                      <a:r>
                        <a:rPr lang="en-US" sz="1100" dirty="0" smtClean="0">
                          <a:latin typeface="Cambria" charset="0"/>
                          <a:ea typeface="ＭＳ Ｐゴシック" charset="-128"/>
                          <a:cs typeface="ＭＳ Ｐゴシック" charset="-128"/>
                        </a:rPr>
                        <a:t>The process objective is stated at the top of the map. </a:t>
                      </a:r>
                      <a:endParaRPr lang="en-US" sz="1100" b="0" i="0" u="none" strike="noStrike" dirty="0">
                        <a:solidFill>
                          <a:srgbClr val="000000"/>
                        </a:solidFill>
                        <a:latin typeface="Calibri"/>
                      </a:endParaRPr>
                    </a:p>
                  </a:txBody>
                  <a:tcPr marL="302004" marR="0" marT="0" marB="0" anchor="b">
                    <a:lnL>
                      <a:noFill/>
                    </a:lnL>
                    <a:lnR>
                      <a:noFill/>
                    </a:lnR>
                    <a:lnT>
                      <a:noFill/>
                    </a:lnT>
                    <a:lnB>
                      <a:noFill/>
                    </a:lnB>
                    <a:solidFill>
                      <a:srgbClr val="FFFFFF"/>
                    </a:solidFill>
                  </a:tcPr>
                </a:tc>
              </a:tr>
              <a:tr h="167780">
                <a:tc>
                  <a:txBody>
                    <a:bodyPr/>
                    <a:lstStyle/>
                    <a:p>
                      <a:pPr algn="l" fontAlgn="b"/>
                      <a:r>
                        <a:rPr lang="en-US" sz="1100" dirty="0" smtClean="0">
                          <a:latin typeface="Cambria" charset="0"/>
                          <a:ea typeface="ＭＳ Ｐゴシック" charset="-128"/>
                          <a:cs typeface="ＭＳ Ｐゴシック" charset="-128"/>
                        </a:rPr>
                        <a:t>•   Vertical axis represents the contributing functions.</a:t>
                      </a:r>
                      <a:endParaRPr lang="en-US" sz="1100" b="0" i="0" u="none" strike="noStrike" dirty="0">
                        <a:solidFill>
                          <a:srgbClr val="000000"/>
                        </a:solidFill>
                        <a:latin typeface="Calibri"/>
                      </a:endParaRPr>
                    </a:p>
                  </a:txBody>
                  <a:tcPr marL="302004" marR="0" marT="0" marB="0" anchor="b">
                    <a:lnL>
                      <a:noFill/>
                    </a:lnL>
                    <a:lnR>
                      <a:noFill/>
                    </a:lnR>
                    <a:lnT>
                      <a:noFill/>
                    </a:lnT>
                    <a:lnB>
                      <a:noFill/>
                    </a:lnB>
                    <a:solidFill>
                      <a:srgbClr val="FFFFFF"/>
                    </a:solidFill>
                  </a:tcPr>
                </a:tc>
              </a:tr>
              <a:tr h="167780">
                <a:tc>
                  <a:txBody>
                    <a:bodyPr/>
                    <a:lstStyle/>
                    <a:p>
                      <a:pPr algn="l"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 </a:t>
                      </a:r>
                      <a:r>
                        <a:rPr lang="en-US" sz="1100" dirty="0" smtClean="0">
                          <a:latin typeface="Cambria" charset="0"/>
                          <a:ea typeface="ＭＳ Ｐゴシック" charset="-128"/>
                          <a:cs typeface="ＭＳ Ｐゴシック" charset="-128"/>
                        </a:rPr>
                        <a:t>Horizontal axis represents development phases.</a:t>
                      </a:r>
                      <a:endParaRPr lang="en-US" sz="1100" b="0" i="0" u="none" strike="noStrike" dirty="0">
                        <a:solidFill>
                          <a:srgbClr val="000000"/>
                        </a:solidFill>
                        <a:latin typeface="Calibri"/>
                      </a:endParaRPr>
                    </a:p>
                  </a:txBody>
                  <a:tcPr marL="302004" marR="0" marT="0" marB="0" anchor="b">
                    <a:lnL>
                      <a:noFill/>
                    </a:lnL>
                    <a:lnR>
                      <a:noFill/>
                    </a:lnR>
                    <a:lnT>
                      <a:noFill/>
                    </a:lnT>
                    <a:lnB>
                      <a:noFill/>
                    </a:lnB>
                    <a:solidFill>
                      <a:srgbClr val="FFFFFF"/>
                    </a:solidFill>
                  </a:tcPr>
                </a:tc>
              </a:tr>
              <a:tr h="167780">
                <a:tc>
                  <a:txBody>
                    <a:bodyPr/>
                    <a:lstStyle/>
                    <a:p>
                      <a:pPr>
                        <a:buClr>
                          <a:srgbClr val="000000"/>
                        </a:buClr>
                        <a:buSzPct val="101000"/>
                        <a:buFont typeface="Arial" charset="0"/>
                        <a:buNone/>
                      </a:pPr>
                      <a:r>
                        <a:rPr lang="en-US" sz="1100" dirty="0" smtClean="0">
                          <a:latin typeface="+mn-lt"/>
                          <a:ea typeface="ＭＳ Ｐゴシック" charset="-128"/>
                          <a:cs typeface="ＭＳ Ｐゴシック" charset="-128"/>
                        </a:rPr>
                        <a:t>•   Right column indicates the standard by which the quality of each deliverable will be evaluated.</a:t>
                      </a:r>
                      <a:endParaRPr lang="en-US" sz="1100" dirty="0">
                        <a:latin typeface="+mn-lt"/>
                        <a:ea typeface="ＭＳ Ｐゴシック" charset="-128"/>
                        <a:cs typeface="ＭＳ Ｐゴシック" charset="-128"/>
                      </a:endParaRPr>
                    </a:p>
                  </a:txBody>
                  <a:tcPr marL="302004" marR="0" marT="0" marB="0" anchor="b">
                    <a:lnL>
                      <a:noFill/>
                    </a:lnL>
                    <a:lnR>
                      <a:noFill/>
                    </a:lnR>
                    <a:lnT>
                      <a:noFill/>
                    </a:lnT>
                    <a:lnB>
                      <a:noFill/>
                    </a:lnB>
                    <a:solidFill>
                      <a:srgbClr val="FFFFFF"/>
                    </a:solidFill>
                  </a:tcPr>
                </a:tc>
              </a:tr>
              <a:tr h="167780">
                <a:tc>
                  <a:txBody>
                    <a:bodyPr/>
                    <a:lstStyle/>
                    <a:p>
                      <a:pPr algn="l" fontAlgn="b"/>
                      <a:r>
                        <a:rPr lang="en-US" sz="1100" b="0" i="0" u="none" strike="noStrike" dirty="0" smtClean="0">
                          <a:solidFill>
                            <a:srgbClr val="000000"/>
                          </a:solidFill>
                          <a:latin typeface="Calibri"/>
                        </a:rPr>
                        <a:t>•   Identify the root cause</a:t>
                      </a:r>
                      <a:r>
                        <a:rPr lang="en-US" sz="1100" b="0" i="0" u="none" strike="noStrike" baseline="0" dirty="0" smtClean="0">
                          <a:solidFill>
                            <a:srgbClr val="000000"/>
                          </a:solidFill>
                          <a:latin typeface="Calibri"/>
                        </a:rPr>
                        <a:t> of the broken boundary.</a:t>
                      </a:r>
                      <a:endParaRPr lang="en-US" sz="1100" b="0" i="0" u="none" strike="noStrike" dirty="0">
                        <a:solidFill>
                          <a:srgbClr val="000000"/>
                        </a:solidFill>
                        <a:latin typeface="Calibri"/>
                      </a:endParaRPr>
                    </a:p>
                  </a:txBody>
                  <a:tcPr marL="302004" marR="0" marT="0" marB="0" anchor="b">
                    <a:lnL>
                      <a:noFill/>
                    </a:lnL>
                    <a:lnR>
                      <a:noFill/>
                    </a:lnR>
                    <a:lnT>
                      <a:noFill/>
                    </a:lnT>
                    <a:lnB>
                      <a:noFill/>
                    </a:lnB>
                    <a:solidFill>
                      <a:srgbClr val="FFFFFF"/>
                    </a:solidFill>
                  </a:tcPr>
                </a:tc>
              </a:tr>
            </a:tbl>
          </a:graphicData>
        </a:graphic>
      </p:graphicFrame>
      <p:pic>
        <p:nvPicPr>
          <p:cNvPr id="7" name="yiv75179661487fdb551c-96e7-4ddc-b46e-9eda39a158c6" descr="1">
            <a:hlinkClick r:id="rId4"/>
          </p:cNvPr>
          <p:cNvPicPr>
            <a:picLocks noChangeAspect="1" noChangeArrowheads="1"/>
          </p:cNvPicPr>
          <p:nvPr/>
        </p:nvPicPr>
        <p:blipFill>
          <a:blip r:embed="rId5" cstate="print"/>
          <a:srcRect/>
          <a:stretch>
            <a:fillRect/>
          </a:stretch>
        </p:blipFill>
        <p:spPr bwMode="auto">
          <a:xfrm>
            <a:off x="6958584" y="381000"/>
            <a:ext cx="1728216" cy="1050396"/>
          </a:xfrm>
          <a:prstGeom prst="rect">
            <a:avLst/>
          </a:prstGeom>
          <a:noFill/>
          <a:ln w="9525">
            <a:noFill/>
            <a:miter lim="800000"/>
            <a:headEnd/>
            <a:tailEnd/>
          </a:ln>
        </p:spPr>
      </p:pic>
      <p:sp>
        <p:nvSpPr>
          <p:cNvPr id="5" name="TextBox 4"/>
          <p:cNvSpPr txBox="1"/>
          <p:nvPr/>
        </p:nvSpPr>
        <p:spPr>
          <a:xfrm>
            <a:off x="3581400" y="1371600"/>
            <a:ext cx="1727231" cy="369332"/>
          </a:xfrm>
          <a:prstGeom prst="rect">
            <a:avLst/>
          </a:prstGeom>
          <a:noFill/>
        </p:spPr>
        <p:txBody>
          <a:bodyPr wrap="none" rtlCol="0">
            <a:spAutoFit/>
          </a:bodyPr>
          <a:lstStyle/>
          <a:p>
            <a:r>
              <a:rPr lang="en-US" b="1" dirty="0" smtClean="0"/>
              <a:t>Four-Fields Map</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cgenlogo.png">
            <a:hlinkClick r:id="rId2"/>
          </p:cNvPr>
          <p:cNvPicPr>
            <a:picLocks noChangeAspect="1"/>
          </p:cNvPicPr>
          <p:nvPr/>
        </p:nvPicPr>
        <p:blipFill>
          <a:blip r:embed="rId3" cstate="print"/>
          <a:srcRect/>
          <a:stretch>
            <a:fillRect/>
          </a:stretch>
        </p:blipFill>
        <p:spPr bwMode="auto">
          <a:xfrm>
            <a:off x="381000" y="381000"/>
            <a:ext cx="1392174" cy="877409"/>
          </a:xfrm>
          <a:prstGeom prst="rect">
            <a:avLst/>
          </a:prstGeom>
          <a:noFill/>
          <a:ln w="9525">
            <a:noFill/>
            <a:miter lim="800000"/>
            <a:headEnd/>
            <a:tailEnd/>
          </a:ln>
        </p:spPr>
      </p:pic>
      <p:sp>
        <p:nvSpPr>
          <p:cNvPr id="7" name="Rectangle 6"/>
          <p:cNvSpPr/>
          <p:nvPr/>
        </p:nvSpPr>
        <p:spPr>
          <a:xfrm>
            <a:off x="1752600" y="381000"/>
            <a:ext cx="5181600" cy="1600200"/>
          </a:xfrm>
          <a:prstGeom prst="rect">
            <a:avLst/>
          </a:prstGeom>
          <a:solidFill>
            <a:schemeClr val="bg1">
              <a:lumMod val="95000"/>
            </a:schemeClr>
          </a:solidFill>
          <a:ln w="63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b"/>
            <a:r>
              <a:rPr lang="en-US" sz="1100" b="1" dirty="0" smtClean="0">
                <a:solidFill>
                  <a:schemeClr val="tx2">
                    <a:lumMod val="60000"/>
                    <a:lumOff val="40000"/>
                  </a:schemeClr>
                </a:solidFill>
              </a:rPr>
              <a:t>How</a:t>
            </a:r>
            <a:r>
              <a:rPr lang="en-US" sz="1100" b="1" baseline="0" dirty="0" smtClean="0">
                <a:solidFill>
                  <a:schemeClr val="tx2">
                    <a:lumMod val="60000"/>
                    <a:lumOff val="40000"/>
                  </a:schemeClr>
                </a:solidFill>
              </a:rPr>
              <a:t> to Apply the Tool:</a:t>
            </a:r>
            <a:br>
              <a:rPr lang="en-US" sz="1100" b="1" baseline="0" dirty="0" smtClean="0">
                <a:solidFill>
                  <a:schemeClr val="tx2">
                    <a:lumMod val="60000"/>
                    <a:lumOff val="40000"/>
                  </a:schemeClr>
                </a:solidFill>
              </a:rPr>
            </a:br>
            <a:r>
              <a:rPr lang="en-US" sz="1100" b="0" baseline="0" dirty="0" smtClean="0">
                <a:solidFill>
                  <a:sysClr val="windowText" lastClr="000000"/>
                </a:solidFill>
              </a:rPr>
              <a:t>•   </a:t>
            </a:r>
            <a:r>
              <a:rPr lang="en-US" dirty="0" smtClean="0">
                <a:solidFill>
                  <a:schemeClr val="tx1"/>
                </a:solidFill>
              </a:rPr>
              <a:t>Map illustrates the key cross-functional deliverables by phase for a specific process.</a:t>
            </a:r>
          </a:p>
          <a:p>
            <a:pPr fontAlgn="b"/>
            <a:r>
              <a:rPr lang="en-US" dirty="0" smtClean="0">
                <a:solidFill>
                  <a:schemeClr val="tx1"/>
                </a:solidFill>
              </a:rPr>
              <a:t>•   The process objective is stated at the top of the map. </a:t>
            </a:r>
          </a:p>
          <a:p>
            <a:pPr fontAlgn="b"/>
            <a:r>
              <a:rPr lang="en-US" dirty="0" smtClean="0">
                <a:solidFill>
                  <a:schemeClr val="tx1"/>
                </a:solidFill>
              </a:rPr>
              <a:t>•   Vertical axis represents the contributing functions.</a:t>
            </a:r>
          </a:p>
          <a:p>
            <a:pPr fontAlgn="b"/>
            <a:r>
              <a:rPr lang="en-US" dirty="0" smtClean="0">
                <a:solidFill>
                  <a:schemeClr val="tx1"/>
                </a:solidFill>
              </a:rPr>
              <a:t>•   Horizontal axis represents development phases.</a:t>
            </a:r>
          </a:p>
          <a:p>
            <a:pPr fontAlgn="b"/>
            <a:r>
              <a:rPr lang="en-US" dirty="0" smtClean="0">
                <a:solidFill>
                  <a:schemeClr val="tx1"/>
                </a:solidFill>
              </a:rPr>
              <a:t>•   Right column indicates the standard by which the quality of each deliverable will be evaluated.</a:t>
            </a:r>
          </a:p>
          <a:p>
            <a:pPr fontAlgn="b"/>
            <a:r>
              <a:rPr lang="en-US" dirty="0" smtClean="0">
                <a:solidFill>
                  <a:schemeClr val="tx1"/>
                </a:solidFill>
              </a:rPr>
              <a:t>•   Identify the root cause of the broken boundary.</a:t>
            </a:r>
            <a:endParaRPr lang="en-US" dirty="0">
              <a:solidFill>
                <a:schemeClr val="tx1"/>
              </a:solidFill>
            </a:endParaRPr>
          </a:p>
        </p:txBody>
      </p:sp>
      <p:pic>
        <p:nvPicPr>
          <p:cNvPr id="6" name="yiv75179661487fdb551c-96e7-4ddc-b46e-9eda39a158c6" descr="1">
            <a:hlinkClick r:id="rId4"/>
          </p:cNvPr>
          <p:cNvPicPr>
            <a:picLocks noChangeAspect="1" noChangeArrowheads="1"/>
          </p:cNvPicPr>
          <p:nvPr/>
        </p:nvPicPr>
        <p:blipFill>
          <a:blip r:embed="rId5" cstate="print"/>
          <a:srcRect/>
          <a:stretch>
            <a:fillRect/>
          </a:stretch>
        </p:blipFill>
        <p:spPr bwMode="auto">
          <a:xfrm>
            <a:off x="6958584" y="381000"/>
            <a:ext cx="1728216" cy="1050396"/>
          </a:xfrm>
          <a:prstGeom prst="rect">
            <a:avLst/>
          </a:prstGeom>
          <a:noFill/>
          <a:ln w="9525">
            <a:noFill/>
            <a:miter lim="800000"/>
            <a:headEnd/>
            <a:tailEnd/>
          </a:ln>
        </p:spPr>
      </p:pic>
      <p:graphicFrame>
        <p:nvGraphicFramePr>
          <p:cNvPr id="19" name="Table 18"/>
          <p:cNvGraphicFramePr>
            <a:graphicFrameLocks noGrp="1"/>
          </p:cNvGraphicFramePr>
          <p:nvPr/>
        </p:nvGraphicFramePr>
        <p:xfrm>
          <a:off x="1219200" y="2590800"/>
          <a:ext cx="6096000" cy="362204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gridSpan="5">
                  <a:txBody>
                    <a:bodyPr/>
                    <a:lstStyle/>
                    <a:p>
                      <a:pPr algn="ctr"/>
                      <a:r>
                        <a:rPr lang="en-US" sz="1100" dirty="0" smtClean="0"/>
                        <a:t>Process Objective: Generate Sourcing Risk Assessment to Mitigate Procurement Risk</a:t>
                      </a:r>
                      <a:endParaRPr lang="en-US" sz="1100"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1100" dirty="0" smtClean="0"/>
                        <a:t>Phases</a:t>
                      </a:r>
                      <a:endParaRPr lang="en-US" sz="1100" dirty="0"/>
                    </a:p>
                  </a:txBody>
                  <a:tcPr>
                    <a:solidFill>
                      <a:schemeClr val="bg1">
                        <a:lumMod val="65000"/>
                      </a:schemeClr>
                    </a:solidFill>
                  </a:tcPr>
                </a:tc>
                <a:tc>
                  <a:txBody>
                    <a:bodyPr/>
                    <a:lstStyle/>
                    <a:p>
                      <a:pPr algn="ctr"/>
                      <a:r>
                        <a:rPr lang="en-US" sz="1100" dirty="0" smtClean="0"/>
                        <a:t>Concept</a:t>
                      </a:r>
                      <a:endParaRPr lang="en-US" sz="1100" dirty="0"/>
                    </a:p>
                  </a:txBody>
                  <a:tcPr>
                    <a:solidFill>
                      <a:schemeClr val="bg1">
                        <a:lumMod val="65000"/>
                      </a:schemeClr>
                    </a:solidFill>
                  </a:tcPr>
                </a:tc>
                <a:tc>
                  <a:txBody>
                    <a:bodyPr/>
                    <a:lstStyle/>
                    <a:p>
                      <a:pPr algn="ctr"/>
                      <a:r>
                        <a:rPr lang="en-US" sz="1100" dirty="0" smtClean="0"/>
                        <a:t>Design</a:t>
                      </a:r>
                      <a:endParaRPr lang="en-US" sz="1100" dirty="0"/>
                    </a:p>
                  </a:txBody>
                  <a:tcPr>
                    <a:solidFill>
                      <a:schemeClr val="bg1">
                        <a:lumMod val="65000"/>
                      </a:schemeClr>
                    </a:solidFill>
                  </a:tcPr>
                </a:tc>
                <a:tc>
                  <a:txBody>
                    <a:bodyPr/>
                    <a:lstStyle/>
                    <a:p>
                      <a:pPr algn="ctr"/>
                      <a:r>
                        <a:rPr lang="en-US" sz="1100" dirty="0" smtClean="0"/>
                        <a:t>Development</a:t>
                      </a:r>
                      <a:endParaRPr lang="en-US" sz="1100" dirty="0"/>
                    </a:p>
                  </a:txBody>
                  <a:tcPr>
                    <a:solidFill>
                      <a:schemeClr val="bg1">
                        <a:lumMod val="65000"/>
                      </a:schemeClr>
                    </a:solidFill>
                  </a:tcPr>
                </a:tc>
                <a:tc>
                  <a:txBody>
                    <a:bodyPr/>
                    <a:lstStyle/>
                    <a:p>
                      <a:pPr algn="ctr"/>
                      <a:r>
                        <a:rPr lang="en-US" sz="1100" dirty="0" smtClean="0"/>
                        <a:t>Standard</a:t>
                      </a:r>
                      <a:endParaRPr lang="en-US" sz="1100" dirty="0"/>
                    </a:p>
                  </a:txBody>
                  <a:tcPr>
                    <a:solidFill>
                      <a:schemeClr val="bg1">
                        <a:lumMod val="65000"/>
                      </a:schemeClr>
                    </a:solidFill>
                  </a:tcPr>
                </a:tc>
              </a:tr>
              <a:tr h="370840">
                <a:tc>
                  <a:txBody>
                    <a:bodyPr/>
                    <a:lstStyle/>
                    <a:p>
                      <a:pPr algn="ctr"/>
                      <a:endParaRPr lang="en-US" sz="1100" dirty="0" smtClean="0"/>
                    </a:p>
                    <a:p>
                      <a:pPr algn="ctr"/>
                      <a:r>
                        <a:rPr lang="en-US" sz="1100" dirty="0" smtClean="0"/>
                        <a:t>Marketing</a:t>
                      </a:r>
                    </a:p>
                    <a:p>
                      <a:pPr algn="ctr"/>
                      <a:endParaRPr lang="en-US" sz="1100" dirty="0"/>
                    </a:p>
                  </a:txBody>
                  <a:tcPr/>
                </a:tc>
                <a:tc>
                  <a:txBody>
                    <a:bodyPr/>
                    <a:lstStyle/>
                    <a:p>
                      <a:pPr algn="ctr"/>
                      <a:endParaRPr lang="en-US" sz="1100" dirty="0"/>
                    </a:p>
                  </a:txBody>
                  <a:tcPr/>
                </a:tc>
                <a:tc>
                  <a:txBody>
                    <a:bodyPr/>
                    <a:lstStyle/>
                    <a:p>
                      <a:pPr algn="ctr"/>
                      <a:endParaRPr lang="en-US" sz="1100" dirty="0"/>
                    </a:p>
                  </a:txBody>
                  <a:tcPr/>
                </a:tc>
                <a:tc>
                  <a:txBody>
                    <a:bodyPr/>
                    <a:lstStyle/>
                    <a:p>
                      <a:pPr algn="ctr"/>
                      <a:endParaRPr lang="en-US" sz="1100"/>
                    </a:p>
                  </a:txBody>
                  <a:tcPr/>
                </a:tc>
                <a:tc>
                  <a:txBody>
                    <a:bodyPr/>
                    <a:lstStyle/>
                    <a:p>
                      <a:pPr algn="ctr"/>
                      <a:endParaRPr lang="en-US" sz="1100" dirty="0" smtClean="0"/>
                    </a:p>
                    <a:p>
                      <a:pPr algn="ctr"/>
                      <a:r>
                        <a:rPr lang="en-US" sz="1100" dirty="0" smtClean="0"/>
                        <a:t>MRD</a:t>
                      </a:r>
                      <a:endParaRPr lang="en-US" sz="1100" dirty="0"/>
                    </a:p>
                  </a:txBody>
                  <a:tcPr/>
                </a:tc>
              </a:tr>
              <a:tr h="370840">
                <a:tc>
                  <a:txBody>
                    <a:bodyPr/>
                    <a:lstStyle/>
                    <a:p>
                      <a:pPr algn="ctr"/>
                      <a:endParaRPr lang="en-US" sz="1100" dirty="0" smtClean="0"/>
                    </a:p>
                    <a:p>
                      <a:pPr algn="ctr"/>
                      <a:r>
                        <a:rPr lang="en-US" sz="1100" dirty="0" smtClean="0"/>
                        <a:t>Engineering</a:t>
                      </a:r>
                    </a:p>
                    <a:p>
                      <a:pPr algn="ctr"/>
                      <a:endParaRPr lang="en-US" sz="1100" dirty="0"/>
                    </a:p>
                  </a:txBody>
                  <a:tcPr/>
                </a:tc>
                <a:tc>
                  <a:txBody>
                    <a:bodyPr/>
                    <a:lstStyle/>
                    <a:p>
                      <a:pPr algn="ctr"/>
                      <a:endParaRPr lang="en-US" sz="1100" dirty="0"/>
                    </a:p>
                  </a:txBody>
                  <a:tcPr/>
                </a:tc>
                <a:tc>
                  <a:txBody>
                    <a:bodyPr/>
                    <a:lstStyle/>
                    <a:p>
                      <a:pPr algn="ctr"/>
                      <a:endParaRPr lang="en-US" sz="1100"/>
                    </a:p>
                  </a:txBody>
                  <a:tcPr/>
                </a:tc>
                <a:tc>
                  <a:txBody>
                    <a:bodyPr/>
                    <a:lstStyle/>
                    <a:p>
                      <a:pPr algn="ctr"/>
                      <a:endParaRPr lang="en-US" sz="1100"/>
                    </a:p>
                  </a:txBody>
                  <a:tcPr/>
                </a:tc>
                <a:tc>
                  <a:txBody>
                    <a:bodyPr/>
                    <a:lstStyle/>
                    <a:p>
                      <a:pPr algn="ctr"/>
                      <a:endParaRPr lang="en-US" sz="1100" dirty="0" smtClean="0"/>
                    </a:p>
                    <a:p>
                      <a:pPr algn="ctr"/>
                      <a:r>
                        <a:rPr lang="en-US" sz="1100" dirty="0" smtClean="0"/>
                        <a:t>ERP BOM Standard</a:t>
                      </a:r>
                    </a:p>
                    <a:p>
                      <a:pPr algn="ctr"/>
                      <a:endParaRPr lang="en-US" sz="1100" dirty="0"/>
                    </a:p>
                  </a:txBody>
                  <a:tcPr/>
                </a:tc>
              </a:tr>
              <a:tr h="370840">
                <a:tc>
                  <a:txBody>
                    <a:bodyPr/>
                    <a:lstStyle/>
                    <a:p>
                      <a:pPr algn="ctr"/>
                      <a:endParaRPr lang="en-US" sz="1100" dirty="0" smtClean="0"/>
                    </a:p>
                    <a:p>
                      <a:pPr algn="ctr"/>
                      <a:r>
                        <a:rPr lang="en-US" sz="1100" dirty="0" smtClean="0"/>
                        <a:t>Supply Base Management</a:t>
                      </a:r>
                    </a:p>
                    <a:p>
                      <a:pPr algn="ctr"/>
                      <a:endParaRPr lang="en-US" sz="1100" dirty="0"/>
                    </a:p>
                  </a:txBody>
                  <a:tcPr/>
                </a:tc>
                <a:tc>
                  <a:txBody>
                    <a:bodyPr/>
                    <a:lstStyle/>
                    <a:p>
                      <a:pPr algn="ctr"/>
                      <a:endParaRPr lang="en-US" sz="1100" dirty="0"/>
                    </a:p>
                  </a:txBody>
                  <a:tcPr/>
                </a:tc>
                <a:tc>
                  <a:txBody>
                    <a:bodyPr/>
                    <a:lstStyle/>
                    <a:p>
                      <a:pPr algn="ctr"/>
                      <a:endParaRPr lang="en-US" sz="1100" dirty="0"/>
                    </a:p>
                  </a:txBody>
                  <a:tcPr/>
                </a:tc>
                <a:tc>
                  <a:txBody>
                    <a:bodyPr/>
                    <a:lstStyle/>
                    <a:p>
                      <a:pPr algn="ctr"/>
                      <a:endParaRPr lang="en-US" sz="1100" dirty="0"/>
                    </a:p>
                  </a:txBody>
                  <a:tcPr/>
                </a:tc>
                <a:tc>
                  <a:txBody>
                    <a:bodyPr/>
                    <a:lstStyle/>
                    <a:p>
                      <a:pPr algn="ctr"/>
                      <a:endParaRPr lang="en-US" sz="1100" dirty="0" smtClean="0"/>
                    </a:p>
                    <a:p>
                      <a:pPr algn="ctr"/>
                      <a:r>
                        <a:rPr lang="en-US" sz="1100" dirty="0" smtClean="0"/>
                        <a:t>Supplier Qualification Plan</a:t>
                      </a:r>
                      <a:endParaRPr lang="en-US" sz="1100" dirty="0"/>
                    </a:p>
                  </a:txBody>
                  <a:tcPr/>
                </a:tc>
              </a:tr>
              <a:tr h="370840">
                <a:tc>
                  <a:txBody>
                    <a:bodyPr/>
                    <a:lstStyle/>
                    <a:p>
                      <a:pPr algn="ctr"/>
                      <a:endParaRPr lang="en-US" sz="1100" dirty="0" smtClean="0"/>
                    </a:p>
                    <a:p>
                      <a:pPr algn="ctr"/>
                      <a:r>
                        <a:rPr lang="en-US" sz="1100" dirty="0" smtClean="0"/>
                        <a:t>New Product Operations</a:t>
                      </a:r>
                    </a:p>
                    <a:p>
                      <a:pPr algn="ctr"/>
                      <a:endParaRPr lang="en-US" sz="1100" dirty="0"/>
                    </a:p>
                  </a:txBody>
                  <a:tcPr/>
                </a:tc>
                <a:tc>
                  <a:txBody>
                    <a:bodyPr/>
                    <a:lstStyle/>
                    <a:p>
                      <a:pPr algn="ctr"/>
                      <a:endParaRPr lang="en-US" sz="1100"/>
                    </a:p>
                  </a:txBody>
                  <a:tcPr/>
                </a:tc>
                <a:tc>
                  <a:txBody>
                    <a:bodyPr/>
                    <a:lstStyle/>
                    <a:p>
                      <a:pPr algn="ctr"/>
                      <a:endParaRPr lang="en-US" sz="1100"/>
                    </a:p>
                  </a:txBody>
                  <a:tcPr/>
                </a:tc>
                <a:tc>
                  <a:txBody>
                    <a:bodyPr/>
                    <a:lstStyle/>
                    <a:p>
                      <a:pPr algn="ctr"/>
                      <a:endParaRPr lang="en-US" sz="1100"/>
                    </a:p>
                  </a:txBody>
                  <a:tcPr/>
                </a:tc>
                <a:tc>
                  <a:txBody>
                    <a:bodyPr/>
                    <a:lstStyle/>
                    <a:p>
                      <a:pPr algn="ctr"/>
                      <a:endParaRPr lang="en-US" sz="1100" dirty="0" smtClean="0"/>
                    </a:p>
                    <a:p>
                      <a:pPr algn="ctr"/>
                      <a:r>
                        <a:rPr lang="en-US" sz="1100" dirty="0" smtClean="0"/>
                        <a:t>Risk Buy Guidelines</a:t>
                      </a:r>
                    </a:p>
                    <a:p>
                      <a:pPr algn="ctr"/>
                      <a:endParaRPr lang="en-US" sz="1100" dirty="0"/>
                    </a:p>
                  </a:txBody>
                  <a:tcPr/>
                </a:tc>
              </a:tr>
            </a:tbl>
          </a:graphicData>
        </a:graphic>
      </p:graphicFrame>
      <p:sp>
        <p:nvSpPr>
          <p:cNvPr id="26" name="Rectangle 25"/>
          <p:cNvSpPr/>
          <p:nvPr/>
        </p:nvSpPr>
        <p:spPr>
          <a:xfrm>
            <a:off x="2590800" y="3352800"/>
            <a:ext cx="9906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Product Requirements Defined</a:t>
            </a:r>
          </a:p>
        </p:txBody>
      </p:sp>
      <p:sp>
        <p:nvSpPr>
          <p:cNvPr id="27" name="Rectangle 26"/>
          <p:cNvSpPr/>
          <p:nvPr/>
        </p:nvSpPr>
        <p:spPr>
          <a:xfrm>
            <a:off x="3810000" y="4038600"/>
            <a:ext cx="9906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Bill of Materials Created</a:t>
            </a:r>
          </a:p>
        </p:txBody>
      </p:sp>
      <p:sp>
        <p:nvSpPr>
          <p:cNvPr id="28" name="Rectangle 27"/>
          <p:cNvSpPr/>
          <p:nvPr/>
        </p:nvSpPr>
        <p:spPr>
          <a:xfrm>
            <a:off x="5029200" y="4800600"/>
            <a:ext cx="990600"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Supplier Procurement Matrix</a:t>
            </a:r>
          </a:p>
        </p:txBody>
      </p:sp>
      <p:sp>
        <p:nvSpPr>
          <p:cNvPr id="29" name="Rectangle 28"/>
          <p:cNvSpPr/>
          <p:nvPr/>
        </p:nvSpPr>
        <p:spPr>
          <a:xfrm>
            <a:off x="5029200" y="5562600"/>
            <a:ext cx="990600" cy="533400"/>
          </a:xfrm>
          <a:prstGeom prst="rect">
            <a:avLst/>
          </a:prstGeom>
          <a:solidFill>
            <a:schemeClr val="tx1">
              <a:lumMod val="75000"/>
              <a:lumOff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Supplier Risk Assessment Plan</a:t>
            </a:r>
          </a:p>
        </p:txBody>
      </p:sp>
      <p:cxnSp>
        <p:nvCxnSpPr>
          <p:cNvPr id="40" name="Straight Connector 39"/>
          <p:cNvCxnSpPr/>
          <p:nvPr/>
        </p:nvCxnSpPr>
        <p:spPr>
          <a:xfrm rot="5400000">
            <a:off x="2858294" y="4076700"/>
            <a:ext cx="532606"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a:off x="3124200" y="4343400"/>
            <a:ext cx="6858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rot="5400000">
            <a:off x="4115594" y="4799806"/>
            <a:ext cx="4572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4343400" y="5029200"/>
            <a:ext cx="6858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a:stCxn id="28" idx="2"/>
            <a:endCxn id="29" idx="0"/>
          </p:cNvCxnSpPr>
          <p:nvPr/>
        </p:nvCxnSpPr>
        <p:spPr>
          <a:xfrm rot="5400000">
            <a:off x="5410200" y="5448300"/>
            <a:ext cx="228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2667000" y="2209800"/>
            <a:ext cx="3621504" cy="369332"/>
          </a:xfrm>
          <a:prstGeom prst="rect">
            <a:avLst/>
          </a:prstGeom>
          <a:noFill/>
        </p:spPr>
        <p:txBody>
          <a:bodyPr wrap="none" rtlCol="0">
            <a:spAutoFit/>
          </a:bodyPr>
          <a:lstStyle/>
          <a:p>
            <a:r>
              <a:rPr lang="en-US" b="1" dirty="0" smtClean="0"/>
              <a:t>Clarifying Cross Functional Handoffs</a:t>
            </a:r>
            <a:endParaRPr lang="en-US" b="1"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372</Words>
  <Application>Microsoft Macintosh PowerPoint</Application>
  <PresentationFormat>On-screen Show (4:3)</PresentationFormat>
  <Paragraphs>56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Calera Capital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Todd Wertheimer</dc:creator>
  <cp:lastModifiedBy>Jeanne Bradford</cp:lastModifiedBy>
  <cp:revision>25</cp:revision>
  <dcterms:created xsi:type="dcterms:W3CDTF">2013-12-24T02:29:19Z</dcterms:created>
  <dcterms:modified xsi:type="dcterms:W3CDTF">2014-01-05T22:38:21Z</dcterms:modified>
</cp:coreProperties>
</file>